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0"/>
  </p:notesMasterIdLst>
  <p:sldIdLst>
    <p:sldId id="257" r:id="rId5"/>
    <p:sldId id="259" r:id="rId6"/>
    <p:sldId id="260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4647D3F-F0C1-45CE-8981-D95134CFCAFE}" v="1" dt="2021-07-06T16:41:25.54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643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usan Payne" userId="f81a2fa5-6c6b-4206-bea8-466cf26d3f01" providerId="ADAL" clId="{B4647D3F-F0C1-45CE-8981-D95134CFCAFE}"/>
    <pc:docChg chg="undo custSel addSld delSld modSld">
      <pc:chgData name="Susan Payne" userId="f81a2fa5-6c6b-4206-bea8-466cf26d3f01" providerId="ADAL" clId="{B4647D3F-F0C1-45CE-8981-D95134CFCAFE}" dt="2021-07-06T17:03:52.783" v="2393" actId="6549"/>
      <pc:docMkLst>
        <pc:docMk/>
      </pc:docMkLst>
      <pc:sldChg chg="modSp mod">
        <pc:chgData name="Susan Payne" userId="f81a2fa5-6c6b-4206-bea8-466cf26d3f01" providerId="ADAL" clId="{B4647D3F-F0C1-45CE-8981-D95134CFCAFE}" dt="2021-07-06T16:25:54.451" v="313" actId="20577"/>
        <pc:sldMkLst>
          <pc:docMk/>
          <pc:sldMk cId="3589197159" sldId="257"/>
        </pc:sldMkLst>
        <pc:spChg chg="mod">
          <ac:chgData name="Susan Payne" userId="f81a2fa5-6c6b-4206-bea8-466cf26d3f01" providerId="ADAL" clId="{B4647D3F-F0C1-45CE-8981-D95134CFCAFE}" dt="2021-07-06T16:21:05.294" v="10" actId="20577"/>
          <ac:spMkLst>
            <pc:docMk/>
            <pc:sldMk cId="3589197159" sldId="257"/>
            <ac:spMk id="2" creationId="{2B420D94-13D0-42EC-A0AF-4053E8A62DA4}"/>
          </ac:spMkLst>
        </pc:spChg>
        <pc:spChg chg="mod">
          <ac:chgData name="Susan Payne" userId="f81a2fa5-6c6b-4206-bea8-466cf26d3f01" providerId="ADAL" clId="{B4647D3F-F0C1-45CE-8981-D95134CFCAFE}" dt="2021-07-06T16:25:54.451" v="313" actId="20577"/>
          <ac:spMkLst>
            <pc:docMk/>
            <pc:sldMk cId="3589197159" sldId="257"/>
            <ac:spMk id="3" creationId="{71587A9D-4593-4867-B510-E9E2914B88C8}"/>
          </ac:spMkLst>
        </pc:spChg>
      </pc:sldChg>
      <pc:sldChg chg="modSp mod">
        <pc:chgData name="Susan Payne" userId="f81a2fa5-6c6b-4206-bea8-466cf26d3f01" providerId="ADAL" clId="{B4647D3F-F0C1-45CE-8981-D95134CFCAFE}" dt="2021-07-06T16:38:19.371" v="827" actId="20577"/>
        <pc:sldMkLst>
          <pc:docMk/>
          <pc:sldMk cId="802914683" sldId="259"/>
        </pc:sldMkLst>
        <pc:spChg chg="mod">
          <ac:chgData name="Susan Payne" userId="f81a2fa5-6c6b-4206-bea8-466cf26d3f01" providerId="ADAL" clId="{B4647D3F-F0C1-45CE-8981-D95134CFCAFE}" dt="2021-07-06T16:27:03.132" v="332" actId="20577"/>
          <ac:spMkLst>
            <pc:docMk/>
            <pc:sldMk cId="802914683" sldId="259"/>
            <ac:spMk id="2" creationId="{2B420D94-13D0-42EC-A0AF-4053E8A62DA4}"/>
          </ac:spMkLst>
        </pc:spChg>
        <pc:spChg chg="mod">
          <ac:chgData name="Susan Payne" userId="f81a2fa5-6c6b-4206-bea8-466cf26d3f01" providerId="ADAL" clId="{B4647D3F-F0C1-45CE-8981-D95134CFCAFE}" dt="2021-07-06T16:38:19.371" v="827" actId="20577"/>
          <ac:spMkLst>
            <pc:docMk/>
            <pc:sldMk cId="802914683" sldId="259"/>
            <ac:spMk id="3" creationId="{71587A9D-4593-4867-B510-E9E2914B88C8}"/>
          </ac:spMkLst>
        </pc:spChg>
      </pc:sldChg>
      <pc:sldChg chg="modSp mod">
        <pc:chgData name="Susan Payne" userId="f81a2fa5-6c6b-4206-bea8-466cf26d3f01" providerId="ADAL" clId="{B4647D3F-F0C1-45CE-8981-D95134CFCAFE}" dt="2021-07-06T17:03:52.783" v="2393" actId="6549"/>
        <pc:sldMkLst>
          <pc:docMk/>
          <pc:sldMk cId="1434992090" sldId="260"/>
        </pc:sldMkLst>
        <pc:spChg chg="mod">
          <ac:chgData name="Susan Payne" userId="f81a2fa5-6c6b-4206-bea8-466cf26d3f01" providerId="ADAL" clId="{B4647D3F-F0C1-45CE-8981-D95134CFCAFE}" dt="2021-07-06T16:35:16.472" v="732" actId="20577"/>
          <ac:spMkLst>
            <pc:docMk/>
            <pc:sldMk cId="1434992090" sldId="260"/>
            <ac:spMk id="2" creationId="{2B420D94-13D0-42EC-A0AF-4053E8A62DA4}"/>
          </ac:spMkLst>
        </pc:spChg>
        <pc:spChg chg="mod">
          <ac:chgData name="Susan Payne" userId="f81a2fa5-6c6b-4206-bea8-466cf26d3f01" providerId="ADAL" clId="{B4647D3F-F0C1-45CE-8981-D95134CFCAFE}" dt="2021-07-06T17:03:52.783" v="2393" actId="6549"/>
          <ac:spMkLst>
            <pc:docMk/>
            <pc:sldMk cId="1434992090" sldId="260"/>
            <ac:spMk id="3" creationId="{71587A9D-4593-4867-B510-E9E2914B88C8}"/>
          </ac:spMkLst>
        </pc:spChg>
      </pc:sldChg>
      <pc:sldChg chg="del">
        <pc:chgData name="Susan Payne" userId="f81a2fa5-6c6b-4206-bea8-466cf26d3f01" providerId="ADAL" clId="{B4647D3F-F0C1-45CE-8981-D95134CFCAFE}" dt="2021-07-06T17:03:38.335" v="2392" actId="2696"/>
        <pc:sldMkLst>
          <pc:docMk/>
          <pc:sldMk cId="3823756485" sldId="261"/>
        </pc:sldMkLst>
      </pc:sldChg>
      <pc:sldChg chg="modSp add mod">
        <pc:chgData name="Susan Payne" userId="f81a2fa5-6c6b-4206-bea8-466cf26d3f01" providerId="ADAL" clId="{B4647D3F-F0C1-45CE-8981-D95134CFCAFE}" dt="2021-07-06T16:59:38.351" v="2094" actId="20577"/>
        <pc:sldMkLst>
          <pc:docMk/>
          <pc:sldMk cId="1054862590" sldId="262"/>
        </pc:sldMkLst>
        <pc:spChg chg="mod">
          <ac:chgData name="Susan Payne" userId="f81a2fa5-6c6b-4206-bea8-466cf26d3f01" providerId="ADAL" clId="{B4647D3F-F0C1-45CE-8981-D95134CFCAFE}" dt="2021-07-06T16:57:12.176" v="2071" actId="20577"/>
          <ac:spMkLst>
            <pc:docMk/>
            <pc:sldMk cId="1054862590" sldId="262"/>
            <ac:spMk id="2" creationId="{2B420D94-13D0-42EC-A0AF-4053E8A62DA4}"/>
          </ac:spMkLst>
        </pc:spChg>
        <pc:spChg chg="mod">
          <ac:chgData name="Susan Payne" userId="f81a2fa5-6c6b-4206-bea8-466cf26d3f01" providerId="ADAL" clId="{B4647D3F-F0C1-45CE-8981-D95134CFCAFE}" dt="2021-07-06T16:59:38.351" v="2094" actId="20577"/>
          <ac:spMkLst>
            <pc:docMk/>
            <pc:sldMk cId="1054862590" sldId="262"/>
            <ac:spMk id="3" creationId="{71587A9D-4593-4867-B510-E9E2914B88C8}"/>
          </ac:spMkLst>
        </pc:spChg>
      </pc:sldChg>
      <pc:sldChg chg="new del">
        <pc:chgData name="Susan Payne" userId="f81a2fa5-6c6b-4206-bea8-466cf26d3f01" providerId="ADAL" clId="{B4647D3F-F0C1-45CE-8981-D95134CFCAFE}" dt="2021-07-06T16:47:47.339" v="1255" actId="680"/>
        <pc:sldMkLst>
          <pc:docMk/>
          <pc:sldMk cId="2102349722" sldId="262"/>
        </pc:sldMkLst>
      </pc:sldChg>
      <pc:sldChg chg="modSp add mod">
        <pc:chgData name="Susan Payne" userId="f81a2fa5-6c6b-4206-bea8-466cf26d3f01" providerId="ADAL" clId="{B4647D3F-F0C1-45CE-8981-D95134CFCAFE}" dt="2021-07-06T17:03:19.208" v="2391" actId="255"/>
        <pc:sldMkLst>
          <pc:docMk/>
          <pc:sldMk cId="1373655251" sldId="263"/>
        </pc:sldMkLst>
        <pc:spChg chg="mod">
          <ac:chgData name="Susan Payne" userId="f81a2fa5-6c6b-4206-bea8-466cf26d3f01" providerId="ADAL" clId="{B4647D3F-F0C1-45CE-8981-D95134CFCAFE}" dt="2021-07-06T17:00:11.850" v="2098" actId="20577"/>
          <ac:spMkLst>
            <pc:docMk/>
            <pc:sldMk cId="1373655251" sldId="263"/>
            <ac:spMk id="2" creationId="{2B420D94-13D0-42EC-A0AF-4053E8A62DA4}"/>
          </ac:spMkLst>
        </pc:spChg>
        <pc:spChg chg="mod">
          <ac:chgData name="Susan Payne" userId="f81a2fa5-6c6b-4206-bea8-466cf26d3f01" providerId="ADAL" clId="{B4647D3F-F0C1-45CE-8981-D95134CFCAFE}" dt="2021-07-06T17:03:19.208" v="2391" actId="255"/>
          <ac:spMkLst>
            <pc:docMk/>
            <pc:sldMk cId="1373655251" sldId="263"/>
            <ac:spMk id="3" creationId="{71587A9D-4593-4867-B510-E9E2914B88C8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D39644-E243-4D6C-894A-5E6CD7D2E631}" type="datetimeFigureOut">
              <a:rPr lang="en-GB" smtClean="0"/>
              <a:t>06/07/2021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70ACFC-CA77-471C-80C4-2A434523DD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62879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C33B56-32E2-4B40-B6C8-19A84EA831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5A05DA7-F7FD-4C7D-A0E4-AEAA3F7260E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385B9A-84F5-4DF0-9475-89382F83D8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515FE-EA1C-4969-862F-F6BFF29CAAF5}" type="datetime1">
              <a:rPr lang="en-GB" smtClean="0"/>
              <a:t>06/07/2021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BA213D-96A7-4AE9-B34F-C0A394EBD8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5E3409-839A-46A2-9E03-55C614BD83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7BB2A-5828-4D15-A485-499A79B35AE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230029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8A17C1-693F-4C9A-B9FA-9771C0B5C0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1E96FF0-739E-4C2F-BDF9-4DADAE12D9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1DA852-0CC4-4E7B-87B5-BDB1108ED1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476D5-34B8-4030-B287-F88173E5C5CA}" type="datetime1">
              <a:rPr lang="en-GB" smtClean="0"/>
              <a:t>06/07/2021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2D598A-F951-4EF8-AEB2-69FFD154B1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C9353E-DDA5-4FE1-8E71-B778282E6B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7BB2A-5828-4D15-A485-499A79B35AE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82769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FAA363A-89C7-4BE0-9C0C-BB3B3A87059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7AC4533-3E6A-4B7E-BD49-031C864B3C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66EBFF-627D-49D7-AC76-2CDCA2AB18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88C12-3278-4A55-BF67-F52BB4E36FA4}" type="datetime1">
              <a:rPr lang="en-GB" smtClean="0"/>
              <a:t>06/07/2021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D102CA-7B3E-468C-B207-6AD389B541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3101F5-D161-4F77-81D1-8DDC80F317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7BB2A-5828-4D15-A485-499A79B35AE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596092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1F960F-A688-4EAD-8C7E-6CEAD3E376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1C26F1-56F5-447B-830D-50C0DBA6DD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512E48-727F-426F-A54C-2BA463C6AB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0FB04-D9F5-49D4-8F16-F0747895D8B9}" type="datetime1">
              <a:rPr lang="en-GB" smtClean="0"/>
              <a:t>06/07/2021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C30D04-2D34-4483-9ADF-9CF4D868BC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3CA336-8EA3-41A5-80FE-4D3D8A9D73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7BB2A-5828-4D15-A485-499A79B35AE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876665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3B1DA7-AF0F-48DB-834F-03E77B4F73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8DE33C-08C6-4BE9-A785-C29DE8B6AD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8E4825-BD93-4F84-A867-38F856F683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B44E1-C3D5-402D-90EE-823C94583F5C}" type="datetime1">
              <a:rPr lang="en-GB" smtClean="0"/>
              <a:t>06/07/2021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70799D-CBA6-4AE6-B030-8914E90864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E7BC6C-3C1B-46C9-9AFF-62F822FC7F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7BB2A-5828-4D15-A485-499A79B35AE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995224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94F8A4-16D2-4143-8981-A3B261451F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741589-A4DB-47C8-B830-CAC82EFB5B3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E050766-420D-4361-9791-760EA5024B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D5F712-526D-4FEE-BED9-01CB35321F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C1E75-737A-4255-B3EB-6FD509739624}" type="datetime1">
              <a:rPr lang="en-GB" smtClean="0"/>
              <a:t>06/07/2021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0C61E6-9FA3-4BD7-9F3E-F34E68D554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A3CC50-6F79-4323-99B5-EA19F9618B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7BB2A-5828-4D15-A485-499A79B35AE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767582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C90B46-D109-4AC1-A397-9D9A9D6D1F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00624BE-15B4-43A9-B904-7A1E90CE42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EC41ACF-77CA-4C35-94B3-884C694D56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F0C9AC5-71B7-4804-986C-69ADE9ED63E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17A3047-1152-4C1C-83FD-DBCFC06604B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6B854FE-B0ED-4E0F-A6C9-743423CD83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69891-C35A-4FA4-8C4B-88770DD43B4D}" type="datetime1">
              <a:rPr lang="en-GB" smtClean="0"/>
              <a:t>06/07/2021</a:t>
            </a:fld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9E004C6-AC9C-43DE-960F-421C914D82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6BEA43C-9077-4DA8-B157-840F641857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7BB2A-5828-4D15-A485-499A79B35AE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86617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4E4302-27F5-4E04-A445-E0FD7950D0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BE19C84-9CE8-400C-A32F-CFADCC7F54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E7286-BF69-4A8C-8193-16A11D8199DF}" type="datetime1">
              <a:rPr lang="en-GB" smtClean="0"/>
              <a:t>06/07/2021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F988210-738C-40A5-900B-C83599644B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AC6935E-DA45-4703-9DB0-BB373D7953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7BB2A-5828-4D15-A485-499A79B35AE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872531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1E55D66-DB7F-44F4-A796-87FD278870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9CDAD-D056-491F-810E-3733ADBE1CBD}" type="datetime1">
              <a:rPr lang="en-GB" smtClean="0"/>
              <a:t>06/07/2021</a:t>
            </a:fld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21AC996-4E43-4B4D-ACCA-732BE370A5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73486DB-B366-4277-8560-39B8F50AFA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7BB2A-5828-4D15-A485-499A79B35AE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686852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87A462-CFE7-4541-9C5F-D225F48D3C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10CB29-52B0-4BF6-A275-C6F193CB3C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DFC37E1-B4C2-4066-8871-E35C67CF3B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E675278-10F5-496D-86B6-6AC89D913D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46A21-8F7E-4D18-B131-DF6EA8629DE8}" type="datetime1">
              <a:rPr lang="en-GB" smtClean="0"/>
              <a:t>06/07/2021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79E91F-020E-4F42-B8EE-E46A9DEEB5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6B88BE-313E-4712-9DB7-C1F6340506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7BB2A-5828-4D15-A485-499A79B35AE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859396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0E6185-F7CD-4858-8787-E134E497CD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A1992CC-4609-4CE2-A145-F10DDF7A48D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0CB5B68-27BF-4646-BC83-105D5FEA6F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281E20F-156E-4D37-BF12-6E10C36758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B8CE6-8148-44B0-908E-7D41AE198F01}" type="datetime1">
              <a:rPr lang="en-GB" smtClean="0"/>
              <a:t>06/07/2021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DDF215-25C5-4786-8CAD-B51488F0BC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E2F3D49-0D16-43E2-B162-78C26B4B85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7BB2A-5828-4D15-A485-499A79B35AE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0619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099ACF9-922C-4B60-A7F8-51B84BE8A7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EDF072-15D4-4547-8D99-925FDDECEE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CE067F-4E21-4442-A3B0-D4DFC12FB54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6F8508-F20B-417E-AA55-F61306422E9E}" type="datetime1">
              <a:rPr lang="en-GB" smtClean="0"/>
              <a:t>06/07/2021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52F065-C525-4131-9524-F148A15874E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03A97A-E7C6-4D33-815C-B0FEE65A5B8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E7BB2A-5828-4D15-A485-499A79B35AE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17153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420D94-13D0-42EC-A0AF-4053E8A62D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b="1" dirty="0"/>
              <a:t>IRP-IOT Call 6 July 2021</a:t>
            </a:r>
            <a:br>
              <a:rPr lang="en-US" dirty="0"/>
            </a:br>
            <a:r>
              <a:rPr lang="en-US" sz="4000" b="1" dirty="0"/>
              <a:t>Time for Filing: Proposal for tolling of time limits</a:t>
            </a:r>
            <a:endParaRPr lang="en-GB" sz="40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587A9D-4593-4867-B510-E9E2914B88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Time for filing of the IRP should be (subject to tolling, dealt with below):</a:t>
            </a:r>
          </a:p>
          <a:p>
            <a:r>
              <a:rPr lang="en-US" b="1" dirty="0"/>
              <a:t>Prong 1</a:t>
            </a:r>
            <a:r>
              <a:rPr lang="en-US" dirty="0"/>
              <a:t>: No more than 120 days of when the Claimant </a:t>
            </a:r>
            <a:r>
              <a:rPr lang="en-US" b="0" i="1" dirty="0">
                <a:solidFill>
                  <a:srgbClr val="333333"/>
                </a:solidFill>
                <a:effectLst/>
              </a:rPr>
              <a:t>becomes aware or reasonably should have become aware of the material effect of the action or inaction giving rise to the Dispute.</a:t>
            </a:r>
            <a:r>
              <a:rPr lang="en-US" b="0" dirty="0">
                <a:solidFill>
                  <a:srgbClr val="333333"/>
                </a:solidFill>
                <a:effectLst/>
              </a:rPr>
              <a:t> [N</a:t>
            </a:r>
            <a:r>
              <a:rPr lang="en-US" dirty="0">
                <a:solidFill>
                  <a:srgbClr val="333333"/>
                </a:solidFill>
              </a:rPr>
              <a:t>ote: </a:t>
            </a:r>
            <a:r>
              <a:rPr lang="en-US" b="0" dirty="0">
                <a:solidFill>
                  <a:srgbClr val="333333"/>
                </a:solidFill>
                <a:effectLst/>
              </a:rPr>
              <a:t>wording in italics is from the Interim Rules and taken from Bylaws: 4.3(b)(i) definition of a Claimant and 4.3(n)(iv)(A)]</a:t>
            </a:r>
          </a:p>
          <a:p>
            <a:r>
              <a:rPr lang="en-US" b="1" dirty="0">
                <a:solidFill>
                  <a:srgbClr val="333333"/>
                </a:solidFill>
              </a:rPr>
              <a:t>Prong 2</a:t>
            </a:r>
            <a:r>
              <a:rPr lang="en-US" dirty="0">
                <a:solidFill>
                  <a:srgbClr val="333333"/>
                </a:solidFill>
              </a:rPr>
              <a:t>: And in any event, no more than [24/36] months from the date of such action or inaction</a:t>
            </a:r>
          </a:p>
          <a:p>
            <a:pPr lvl="1"/>
            <a:r>
              <a:rPr lang="en-US" dirty="0">
                <a:solidFill>
                  <a:srgbClr val="333333"/>
                </a:solidFill>
              </a:rPr>
              <a:t>[subject to the safety valve language which ICANN Legal are working on]</a:t>
            </a:r>
          </a:p>
          <a:p>
            <a:pPr lvl="1"/>
            <a:r>
              <a:rPr lang="en-US" dirty="0">
                <a:solidFill>
                  <a:srgbClr val="333333"/>
                </a:solidFill>
              </a:rPr>
              <a:t>When does time start running?</a:t>
            </a:r>
          </a:p>
          <a:p>
            <a:pPr lvl="2"/>
            <a:r>
              <a:rPr lang="en-US" dirty="0">
                <a:solidFill>
                  <a:srgbClr val="333333"/>
                </a:solidFill>
              </a:rPr>
              <a:t>Support in group for recommending an ICANN “Official Gazette” where major decisions can be published, BUT</a:t>
            </a:r>
          </a:p>
          <a:p>
            <a:pPr lvl="2"/>
            <a:r>
              <a:rPr lang="en-US" dirty="0">
                <a:solidFill>
                  <a:srgbClr val="333333"/>
                </a:solidFill>
              </a:rPr>
              <a:t>Not every decision which might be subject to IRP will be published.  ICANN Legal to consider as part of the “safety valve” language</a:t>
            </a:r>
          </a:p>
          <a:p>
            <a:pPr lvl="2"/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77FE7A-58A0-4551-9451-905CF13E54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7BB2A-5828-4D15-A485-499A79B35AE4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891971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420D94-13D0-42EC-A0AF-4053E8A62D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02622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Tolling – Prong 1</a:t>
            </a:r>
            <a:endParaRPr lang="en-GB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587A9D-4593-4867-B510-E9E2914B88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07706"/>
            <a:ext cx="10515600" cy="516925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600" dirty="0"/>
              <a:t>Time limits for the time for filing (Prong 1) shall be tolled for the time expended on other accountability mechanisms filed in a timely manner (i.e. the time clock will be paused but not reset), as follows:</a:t>
            </a:r>
          </a:p>
          <a:p>
            <a:r>
              <a:rPr lang="en-US" sz="2600" b="1" dirty="0"/>
              <a:t>RFR</a:t>
            </a:r>
            <a:r>
              <a:rPr lang="en-US" sz="2600" dirty="0"/>
              <a:t> – any time spent seeking a reconsideration on matters directly related to the Dispute </a:t>
            </a:r>
          </a:p>
          <a:p>
            <a:pPr lvl="1"/>
            <a:r>
              <a:rPr lang="en-US" sz="2600" dirty="0"/>
              <a:t>Time for filing an IRP would therefore </a:t>
            </a:r>
          </a:p>
          <a:p>
            <a:pPr lvl="2"/>
            <a:r>
              <a:rPr lang="en-US" sz="2200" dirty="0"/>
              <a:t>Be paused from the filing of the request for reconsideration and </a:t>
            </a:r>
          </a:p>
          <a:p>
            <a:pPr lvl="2"/>
            <a:r>
              <a:rPr lang="en-US" sz="2200" dirty="0"/>
              <a:t>Restart from the publication of Board decision on the recommendation of the BAMC or BAMC summary dismissal</a:t>
            </a:r>
          </a:p>
          <a:p>
            <a:r>
              <a:rPr lang="en-US" sz="2600" b="1" dirty="0"/>
              <a:t>CEP</a:t>
            </a:r>
            <a:r>
              <a:rPr lang="en-US" sz="2600" dirty="0"/>
              <a:t> – any time spent in CEP  </a:t>
            </a:r>
          </a:p>
          <a:p>
            <a:pPr lvl="1"/>
            <a:r>
              <a:rPr lang="en-US" sz="2600" dirty="0"/>
              <a:t>Time for filing an IRP would therefore </a:t>
            </a:r>
          </a:p>
          <a:p>
            <a:pPr lvl="2"/>
            <a:r>
              <a:rPr lang="en-US" sz="2200" dirty="0"/>
              <a:t>Be paused from the notice to commence the CEP and</a:t>
            </a:r>
          </a:p>
          <a:p>
            <a:pPr lvl="2"/>
            <a:r>
              <a:rPr lang="en-US" sz="2200" dirty="0"/>
              <a:t>Restart from the date one party gives notice to the other that it is terminating the CEP 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6AD9794-E060-4AF1-BCBB-CE2581BCBF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7BB2A-5828-4D15-A485-499A79B35AE4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029146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420D94-13D0-42EC-A0AF-4053E8A62D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55" y="262488"/>
            <a:ext cx="10877938" cy="325341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Tolling – Prong 1</a:t>
            </a:r>
            <a:endParaRPr lang="en-GB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587A9D-4593-4867-B510-E9E2914B88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6902" y="793102"/>
            <a:ext cx="10515600" cy="5066620"/>
          </a:xfrm>
        </p:spPr>
        <p:txBody>
          <a:bodyPr>
            <a:noAutofit/>
          </a:bodyPr>
          <a:lstStyle/>
          <a:p>
            <a:r>
              <a:rPr lang="en-US" sz="2000" b="1" dirty="0"/>
              <a:t>DIDP </a:t>
            </a:r>
            <a:r>
              <a:rPr lang="en-US" sz="2000" dirty="0"/>
              <a:t>– any time spent awaiting a decision on a first DIDP on matters directly related to the Dispute, if filed in a timely manner</a:t>
            </a:r>
          </a:p>
          <a:p>
            <a:pPr lvl="1"/>
            <a:r>
              <a:rPr lang="en-US" sz="1800" dirty="0"/>
              <a:t>Time for filing an IRP would therefore</a:t>
            </a:r>
          </a:p>
          <a:p>
            <a:pPr lvl="2"/>
            <a:r>
              <a:rPr lang="en-US" sz="1800" dirty="0"/>
              <a:t>Be paused from the filing of the DIDP request, provided that this was filed within 60 days of when the Claimant </a:t>
            </a:r>
            <a:r>
              <a:rPr lang="en-US" sz="1800" b="0" dirty="0">
                <a:solidFill>
                  <a:srgbClr val="333333"/>
                </a:solidFill>
                <a:effectLst/>
              </a:rPr>
              <a:t>becomes aware or reasonably should have become aware of the material effect of the action or inaction,</a:t>
            </a:r>
            <a:r>
              <a:rPr lang="en-US" sz="1800" dirty="0"/>
              <a:t> and</a:t>
            </a:r>
          </a:p>
          <a:p>
            <a:pPr lvl="2"/>
            <a:r>
              <a:rPr lang="en-US" sz="1800" dirty="0"/>
              <a:t>Restart when Org notifies the complainant of the decision on the DIDP</a:t>
            </a:r>
          </a:p>
          <a:p>
            <a:pPr lvl="1"/>
            <a:r>
              <a:rPr lang="en-US" sz="1800" dirty="0"/>
              <a:t>Question: should this allow for more than one DIDP?  [Note: RySG comments had proposed 2x DIDPs for the 120 day time limit]</a:t>
            </a:r>
            <a:endParaRPr lang="en-US" sz="2000" dirty="0"/>
          </a:p>
          <a:p>
            <a:r>
              <a:rPr lang="en-US" sz="2000" b="1" dirty="0" err="1"/>
              <a:t>Ombuds</a:t>
            </a:r>
            <a:r>
              <a:rPr lang="en-US" sz="2000" b="1" dirty="0"/>
              <a:t> Complaint </a:t>
            </a:r>
            <a:r>
              <a:rPr lang="en-US" sz="2000" dirty="0"/>
              <a:t>– any time spent in pursuing an Ombuds complaint, if filed in a timely manner</a:t>
            </a:r>
          </a:p>
          <a:p>
            <a:pPr lvl="1"/>
            <a:r>
              <a:rPr lang="en-US" sz="2000" dirty="0"/>
              <a:t>Time for an IRP would therefore </a:t>
            </a:r>
          </a:p>
          <a:p>
            <a:pPr lvl="2"/>
            <a:r>
              <a:rPr lang="en-US" sz="1800" dirty="0"/>
              <a:t>Be paused from the filing of the </a:t>
            </a:r>
            <a:r>
              <a:rPr lang="en-US" sz="1800" dirty="0" err="1"/>
              <a:t>Ombuds</a:t>
            </a:r>
            <a:r>
              <a:rPr lang="en-US" sz="1800" dirty="0"/>
              <a:t> complaint, provided that this was filed within 60 days of when the Claimant </a:t>
            </a:r>
            <a:r>
              <a:rPr lang="en-US" sz="1800" b="0" dirty="0">
                <a:solidFill>
                  <a:srgbClr val="333333"/>
                </a:solidFill>
                <a:effectLst/>
              </a:rPr>
              <a:t>becomes aware or reasonably should have become aware of the material effect of the action or inaction, and</a:t>
            </a:r>
          </a:p>
          <a:p>
            <a:pPr lvl="2"/>
            <a:r>
              <a:rPr lang="en-US" sz="1800" dirty="0">
                <a:solidFill>
                  <a:srgbClr val="333333"/>
                </a:solidFill>
              </a:rPr>
              <a:t>Restart when the </a:t>
            </a:r>
            <a:r>
              <a:rPr lang="en-US" sz="1800" dirty="0" err="1"/>
              <a:t>Ombuds</a:t>
            </a:r>
            <a:r>
              <a:rPr lang="en-US" sz="1800" dirty="0"/>
              <a:t> declines jurisdiction or gives notice that it does not have jurisdiction over the Complaint, or issues a determination/decision/recommendation</a:t>
            </a:r>
          </a:p>
          <a:p>
            <a:pPr lvl="1"/>
            <a:r>
              <a:rPr lang="en-US" sz="2000" dirty="0"/>
              <a:t>Complainant would have to waive confidentiality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733DA0A-E373-4E85-A80A-5FC4AF4FDB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7BB2A-5828-4D15-A485-499A79B35AE4}" type="slidenum">
              <a:rPr lang="en-GB" smtClean="0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49920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420D94-13D0-42EC-A0AF-4053E8A62D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55" y="262488"/>
            <a:ext cx="10877938" cy="325341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Maximum time for Tolling – Prong 1</a:t>
            </a:r>
            <a:endParaRPr lang="en-GB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587A9D-4593-4867-B510-E9E2914B88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6902" y="793102"/>
            <a:ext cx="10515600" cy="506662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/>
              <a:t>To prevent endless rounds of accountability mechanisms stopping the clock there should be a maximum time for tolling.</a:t>
            </a:r>
          </a:p>
          <a:p>
            <a:pPr marL="0" indent="0">
              <a:buNone/>
            </a:pPr>
            <a:r>
              <a:rPr lang="en-US" sz="2000" dirty="0"/>
              <a:t>The aim is to strike a balance between:</a:t>
            </a:r>
          </a:p>
          <a:p>
            <a:r>
              <a:rPr lang="en-US" sz="2000" dirty="0"/>
              <a:t>Allowing genuine access to other accountability mechanisms and, hopefully, opportunity to resolve disputes without recourse to the IRP, and</a:t>
            </a:r>
          </a:p>
          <a:p>
            <a:r>
              <a:rPr lang="en-US" sz="2000" dirty="0"/>
              <a:t>ensuring IRPs are adjudicated in a timely manner, while recollections and evidence is fresh </a:t>
            </a:r>
          </a:p>
          <a:p>
            <a:pPr marL="0" indent="0">
              <a:buNone/>
            </a:pPr>
            <a:r>
              <a:rPr lang="en-US" sz="2000" dirty="0"/>
              <a:t>Maximum time to be based on:</a:t>
            </a:r>
          </a:p>
          <a:p>
            <a:r>
              <a:rPr lang="en-US" sz="2000" dirty="0"/>
              <a:t>an assessment of the cumulative outer time limits for an RFR and DIDP (since these are not in the complainant’s control), </a:t>
            </a:r>
            <a:r>
              <a:rPr lang="en-US" sz="2000" b="1" dirty="0"/>
              <a:t>plus</a:t>
            </a:r>
            <a:r>
              <a:rPr lang="en-US" sz="2000" dirty="0"/>
              <a:t> </a:t>
            </a:r>
          </a:p>
          <a:p>
            <a:r>
              <a:rPr lang="en-US" sz="2000" dirty="0"/>
              <a:t>a reasonable period of time for a CEP, having consideration to past cases (where timing is in the control of both ICANN and Complainant)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733DA0A-E373-4E85-A80A-5FC4AF4FDB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7BB2A-5828-4D15-A485-499A79B35AE4}" type="slidenum">
              <a:rPr lang="en-GB" smtClean="0"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48625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420D94-13D0-42EC-A0AF-4053E8A62D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55" y="262488"/>
            <a:ext cx="10877938" cy="325341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Tolling – Prong 2</a:t>
            </a:r>
            <a:endParaRPr lang="en-GB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587A9D-4593-4867-B510-E9E2914B88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6902" y="793102"/>
            <a:ext cx="10515600" cy="5066620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400" dirty="0"/>
              <a:t>Suggest that the “Prong 2” timing should be tolled in the same manner as Prong 1</a:t>
            </a:r>
          </a:p>
          <a:p>
            <a:pPr marL="0" indent="0">
              <a:buNone/>
            </a:pPr>
            <a:r>
              <a:rPr lang="en-US" sz="2400" dirty="0"/>
              <a:t>However, once we have assessed the appropriate maximum time for tolling under Prong 1, we may consider building this into the length of the repose instead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733DA0A-E373-4E85-A80A-5FC4AF4FDB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7BB2A-5828-4D15-A485-499A79B35AE4}" type="slidenum">
              <a:rPr lang="en-GB" smtClean="0"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736552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DFDE40821EA2E4F8038C198ED29FF12" ma:contentTypeVersion="12" ma:contentTypeDescription="Create a new document." ma:contentTypeScope="" ma:versionID="a050d52174749c8757995432e72a4821">
  <xsd:schema xmlns:xsd="http://www.w3.org/2001/XMLSchema" xmlns:xs="http://www.w3.org/2001/XMLSchema" xmlns:p="http://schemas.microsoft.com/office/2006/metadata/properties" xmlns:ns2="98b51ad9-2dee-4e67-8756-066868033db3" xmlns:ns3="3b19b05c-5372-43e3-8367-d528de7305f3" targetNamespace="http://schemas.microsoft.com/office/2006/metadata/properties" ma:root="true" ma:fieldsID="b34ad2939c737d6f1f30c64405c71c5a" ns2:_="" ns3:_="">
    <xsd:import namespace="98b51ad9-2dee-4e67-8756-066868033db3"/>
    <xsd:import namespace="3b19b05c-5372-43e3-8367-d528de7305f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b51ad9-2dee-4e67-8756-066868033db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b19b05c-5372-43e3-8367-d528de7305f3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C8B4641-3A6F-43D6-9EE7-70600B6392E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8b51ad9-2dee-4e67-8756-066868033db3"/>
    <ds:schemaRef ds:uri="3b19b05c-5372-43e3-8367-d528de7305f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716DCFB-0FE8-47E6-A729-6731E2CAD07E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A91CF87F-BEAD-4AEE-9261-6E5069453A2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217</TotalTime>
  <Words>731</Words>
  <Application>Microsoft Office PowerPoint</Application>
  <PresentationFormat>Widescreen</PresentationFormat>
  <Paragraphs>47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IRP-IOT Call 6 July 2021 Time for Filing: Proposal for tolling of time limits</vt:lpstr>
      <vt:lpstr>Tolling – Prong 1</vt:lpstr>
      <vt:lpstr>Tolling – Prong 1</vt:lpstr>
      <vt:lpstr>Maximum time for Tolling – Prong 1</vt:lpstr>
      <vt:lpstr>Tolling – Prong 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IRP-IOT Call 2 February 2021 Repose: possible areas for compromise</dc:title>
  <dc:creator>Susan Payne</dc:creator>
  <cp:lastModifiedBy>Susan Payne</cp:lastModifiedBy>
  <cp:revision>9</cp:revision>
  <dcterms:created xsi:type="dcterms:W3CDTF">2021-02-02T17:37:23Z</dcterms:created>
  <dcterms:modified xsi:type="dcterms:W3CDTF">2021-07-06T17:04:05Z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0x0101004DFDE40821EA2E4F8038C198ED29FF12</vt:lpwstr>
  </property>
</Properties>
</file>