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Payne" userId="f81a2fa5-6c6b-4206-bea8-466cf26d3f01" providerId="ADAL" clId="{DABD551C-88D7-4019-A218-57C45CCC7A21}"/>
    <pc:docChg chg="undo custSel modSld">
      <pc:chgData name="Susan Payne" userId="f81a2fa5-6c6b-4206-bea8-466cf26d3f01" providerId="ADAL" clId="{DABD551C-88D7-4019-A218-57C45CCC7A21}" dt="2021-07-20T16:40:16.679" v="584" actId="20577"/>
      <pc:docMkLst>
        <pc:docMk/>
      </pc:docMkLst>
      <pc:sldChg chg="modSp mod">
        <pc:chgData name="Susan Payne" userId="f81a2fa5-6c6b-4206-bea8-466cf26d3f01" providerId="ADAL" clId="{DABD551C-88D7-4019-A218-57C45CCC7A21}" dt="2021-07-20T16:09:12.089" v="139" actId="207"/>
        <pc:sldMkLst>
          <pc:docMk/>
          <pc:sldMk cId="3589197159" sldId="257"/>
        </pc:sldMkLst>
        <pc:spChg chg="mod">
          <ac:chgData name="Susan Payne" userId="f81a2fa5-6c6b-4206-bea8-466cf26d3f01" providerId="ADAL" clId="{DABD551C-88D7-4019-A218-57C45CCC7A21}" dt="2021-07-20T16:07:48.860" v="4" actId="207"/>
          <ac:spMkLst>
            <pc:docMk/>
            <pc:sldMk cId="3589197159" sldId="257"/>
            <ac:spMk id="2" creationId="{2B420D94-13D0-42EC-A0AF-4053E8A62DA4}"/>
          </ac:spMkLst>
        </pc:spChg>
        <pc:spChg chg="mod">
          <ac:chgData name="Susan Payne" userId="f81a2fa5-6c6b-4206-bea8-466cf26d3f01" providerId="ADAL" clId="{DABD551C-88D7-4019-A218-57C45CCC7A21}" dt="2021-07-20T16:09:12.089" v="139" actId="207"/>
          <ac:spMkLst>
            <pc:docMk/>
            <pc:sldMk cId="3589197159" sldId="257"/>
            <ac:spMk id="3" creationId="{71587A9D-4593-4867-B510-E9E2914B88C8}"/>
          </ac:spMkLst>
        </pc:spChg>
      </pc:sldChg>
      <pc:sldChg chg="modSp mod">
        <pc:chgData name="Susan Payne" userId="f81a2fa5-6c6b-4206-bea8-466cf26d3f01" providerId="ADAL" clId="{DABD551C-88D7-4019-A218-57C45CCC7A21}" dt="2021-07-20T16:32:23.443" v="453" actId="20577"/>
        <pc:sldMkLst>
          <pc:docMk/>
          <pc:sldMk cId="802914683" sldId="259"/>
        </pc:sldMkLst>
        <pc:spChg chg="mod">
          <ac:chgData name="Susan Payne" userId="f81a2fa5-6c6b-4206-bea8-466cf26d3f01" providerId="ADAL" clId="{DABD551C-88D7-4019-A218-57C45CCC7A21}" dt="2021-07-20T16:32:23.443" v="453" actId="20577"/>
          <ac:spMkLst>
            <pc:docMk/>
            <pc:sldMk cId="802914683" sldId="259"/>
            <ac:spMk id="3" creationId="{71587A9D-4593-4867-B510-E9E2914B88C8}"/>
          </ac:spMkLst>
        </pc:spChg>
      </pc:sldChg>
      <pc:sldChg chg="modSp mod">
        <pc:chgData name="Susan Payne" userId="f81a2fa5-6c6b-4206-bea8-466cf26d3f01" providerId="ADAL" clId="{DABD551C-88D7-4019-A218-57C45CCC7A21}" dt="2021-07-20T16:40:16.679" v="584" actId="20577"/>
        <pc:sldMkLst>
          <pc:docMk/>
          <pc:sldMk cId="1434992090" sldId="260"/>
        </pc:sldMkLst>
        <pc:spChg chg="mod">
          <ac:chgData name="Susan Payne" userId="f81a2fa5-6c6b-4206-bea8-466cf26d3f01" providerId="ADAL" clId="{DABD551C-88D7-4019-A218-57C45CCC7A21}" dt="2021-07-20T16:40:16.679" v="584" actId="20577"/>
          <ac:spMkLst>
            <pc:docMk/>
            <pc:sldMk cId="1434992090" sldId="260"/>
            <ac:spMk id="3" creationId="{71587A9D-4593-4867-B510-E9E2914B88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39644-E243-4D6C-894A-5E6CD7D2E631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ACFC-CA77-471C-80C4-2A434523D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8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3B56-32E2-4B40-B6C8-19A84EA8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05DA7-F7FD-4C7D-A0E4-AEAA3F7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85B9A-84F5-4DF0-9475-89382F83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5FE-EA1C-4969-862F-F6BFF29CAAF5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A213D-96A7-4AE9-B34F-C0A394EB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3409-839A-46A2-9E03-55C614BD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0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17C1-693F-4C9A-B9FA-9771C0B5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96FF0-739E-4C2F-BDF9-4DADAE12D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A852-0CC4-4E7B-87B5-BDB1108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76D5-34B8-4030-B287-F88173E5C5CA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598A-F951-4EF8-AEB2-69FFD154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9353E-DDA5-4FE1-8E71-B778282E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7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A363A-89C7-4BE0-9C0C-BB3B3A870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C4533-3E6A-4B7E-BD49-031C864B3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EBFF-627D-49D7-AC76-2CDCA2AB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8C12-3278-4A55-BF67-F52BB4E36FA4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102CA-7B3E-468C-B207-6AD389B5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101F5-D161-4F77-81D1-8DDC80F3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960F-A688-4EAD-8C7E-6CEAD3E3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26F1-56F5-447B-830D-50C0DBA6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12E48-727F-426F-A54C-2BA463C6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B04-D9F5-49D4-8F16-F0747895D8B9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30D04-2D34-4483-9ADF-9CF4D86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A336-8EA3-41A5-80FE-4D3D8A9D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6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1DA7-AF0F-48DB-834F-03E77B4F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DE33C-08C6-4BE9-A785-C29DE8B6A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25-BD93-4F84-A867-38F856F6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44E1-C3D5-402D-90EE-823C94583F5C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799D-CBA6-4AE6-B030-8914E908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7BC6C-3C1B-46C9-9AFF-62F822FC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5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F8A4-16D2-4143-8981-A3B26145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1589-A4DB-47C8-B830-CAC82EFB5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50766-420D-4361-9791-760EA5024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F712-526D-4FEE-BED9-01CB3532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1E75-737A-4255-B3EB-6FD509739624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C61E6-9FA3-4BD7-9F3E-F34E68D5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3CC50-6F79-4323-99B5-EA19F961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7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0B46-D109-4AC1-A397-9D9A9D6D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624BE-15B4-43A9-B904-7A1E90CE4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41ACF-77CA-4C35-94B3-884C694D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C9AC5-71B7-4804-986C-69ADE9ED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3047-1152-4C1C-83FD-DBCFC0660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854FE-B0ED-4E0F-A6C9-743423CD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9891-C35A-4FA4-8C4B-88770DD43B4D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004C6-AC9C-43DE-960F-421C914D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EA43C-9077-4DA8-B157-840F6418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4302-27F5-4E04-A445-E0FD7950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E19C84-9CE8-400C-A32F-CFADCC7F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7286-BF69-4A8C-8193-16A11D8199DF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88210-738C-40A5-900B-C8359964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6935E-DA45-4703-9DB0-BB373D79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25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55D66-DB7F-44F4-A796-87FD2788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CDAD-D056-491F-810E-3733ADBE1CBD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AC996-4E43-4B4D-ACCA-732BE370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486DB-B366-4277-8560-39B8F50A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68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462-CFE7-4541-9C5F-D225F48D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CB29-52B0-4BF6-A275-C6F193CB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C37E1-B4C2-4066-8871-E35C67CF3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75278-10F5-496D-86B6-6AC89D91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6A21-8F7E-4D18-B131-DF6EA8629DE8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9E91F-020E-4F42-B8EE-E46A9DEE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B88BE-313E-4712-9DB7-C1F63405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93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6185-F7CD-4858-8787-E134E497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992CC-4609-4CE2-A145-F10DDF7A4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B5B68-27BF-4646-BC83-105D5FEA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1E20F-156E-4D37-BF12-6E10C367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8CE6-8148-44B0-908E-7D41AE198F01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DF215-25C5-4786-8CAD-B51488F0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F3D49-0D16-43E2-B162-78C26B4B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99ACF9-922C-4B60-A7F8-51B84BE8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DF072-15D4-4547-8D99-925FDDECE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E067F-4E21-4442-A3B0-D4DFC12FB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8508-F20B-417E-AA55-F61306422E9E}" type="datetime1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2F065-C525-4131-9524-F148A1587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3A97A-E7C6-4D33-815C-B0FEE65A5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BB2A-5828-4D15-A485-499A79B35A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15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IRP-IOT Call </a:t>
            </a:r>
            <a:r>
              <a:rPr lang="en-US" sz="2000" b="1" strike="sngStrike" dirty="0">
                <a:solidFill>
                  <a:srgbClr val="FF0000"/>
                </a:solidFill>
              </a:rPr>
              <a:t>6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14 </a:t>
            </a:r>
            <a:r>
              <a:rPr lang="en-US" sz="2000" b="1" dirty="0"/>
              <a:t>July 2021</a:t>
            </a:r>
            <a:br>
              <a:rPr lang="en-US" dirty="0"/>
            </a:br>
            <a:r>
              <a:rPr lang="en-US" sz="4000" b="1" dirty="0"/>
              <a:t>Time for Filing: Proposal for tolling of time limits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301"/>
            <a:ext cx="10515600" cy="47400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Reminder: this is not intended to be the actual language used in the rules, but the principles on which we are agreed</a:t>
            </a:r>
          </a:p>
          <a:p>
            <a:pPr marL="0" indent="0">
              <a:buNone/>
            </a:pPr>
            <a:r>
              <a:rPr lang="en-US" dirty="0"/>
              <a:t>Time for filing of the IRP should be (subject to tolling, dealt with below):</a:t>
            </a:r>
          </a:p>
          <a:p>
            <a:r>
              <a:rPr lang="en-US" b="1" dirty="0"/>
              <a:t>Prong 1</a:t>
            </a:r>
            <a:r>
              <a:rPr lang="en-US" dirty="0"/>
              <a:t>: No more than 120 days of when the Claimant </a:t>
            </a:r>
            <a:r>
              <a:rPr lang="en-US" b="0" i="1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 giving rise to the Dispute.</a:t>
            </a:r>
            <a:r>
              <a:rPr lang="en-US" b="0" dirty="0">
                <a:solidFill>
                  <a:srgbClr val="333333"/>
                </a:solidFill>
                <a:effectLst/>
              </a:rPr>
              <a:t> [N</a:t>
            </a:r>
            <a:r>
              <a:rPr lang="en-US" dirty="0">
                <a:solidFill>
                  <a:srgbClr val="333333"/>
                </a:solidFill>
              </a:rPr>
              <a:t>ote: </a:t>
            </a:r>
            <a:r>
              <a:rPr lang="en-US" b="0" dirty="0">
                <a:solidFill>
                  <a:srgbClr val="333333"/>
                </a:solidFill>
                <a:effectLst/>
              </a:rPr>
              <a:t>wording in italics is from the Interim Rules and taken from Bylaws: 4.3(b)(i) definition of a Claimant and 4.3(n)(iv)(A)]</a:t>
            </a:r>
          </a:p>
          <a:p>
            <a:r>
              <a:rPr lang="en-US" b="1" dirty="0">
                <a:solidFill>
                  <a:srgbClr val="333333"/>
                </a:solidFill>
              </a:rPr>
              <a:t>Prong 2</a:t>
            </a:r>
            <a:r>
              <a:rPr lang="en-US" dirty="0">
                <a:solidFill>
                  <a:srgbClr val="333333"/>
                </a:solidFill>
              </a:rPr>
              <a:t>: And in any event, no more than [24/36] months from the date of such action or inaction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[subject to the safety valve language which ICANN Legal are working on]</a:t>
            </a:r>
          </a:p>
          <a:p>
            <a:pPr lvl="1"/>
            <a:r>
              <a:rPr lang="en-US" dirty="0">
                <a:solidFill>
                  <a:srgbClr val="333333"/>
                </a:solidFill>
              </a:rPr>
              <a:t>When does time start running?</a:t>
            </a:r>
          </a:p>
          <a:p>
            <a:pPr lvl="2"/>
            <a:r>
              <a:rPr lang="en-US" dirty="0">
                <a:solidFill>
                  <a:srgbClr val="333333"/>
                </a:solidFill>
              </a:rPr>
              <a:t>Support in group for recommending an ICANN “Official Gazette” where major decisions can be published, BUT</a:t>
            </a:r>
          </a:p>
          <a:p>
            <a:pPr lvl="2"/>
            <a:r>
              <a:rPr lang="en-US" dirty="0">
                <a:solidFill>
                  <a:srgbClr val="333333"/>
                </a:solidFill>
              </a:rPr>
              <a:t>Not every decision which might be subject to IRP will be published.  ICANN Legal to consider as part of the “safety valve” language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7FE7A-58A0-4551-9451-905CF13E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9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26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980"/>
            <a:ext cx="10515600" cy="49639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dirty="0"/>
              <a:t>Time limits for the time for filing (Prong 1) shall be tolled </a:t>
            </a:r>
            <a:r>
              <a:rPr lang="en-US" sz="2600" dirty="0">
                <a:solidFill>
                  <a:srgbClr val="FF0000"/>
                </a:solidFill>
              </a:rPr>
              <a:t>for a Potential Claimant seeking first to utilize another accountability mechanism(s) </a:t>
            </a:r>
            <a:r>
              <a:rPr lang="en-US" sz="2600" dirty="0"/>
              <a:t>for the time expended on </a:t>
            </a:r>
            <a:r>
              <a:rPr lang="en-US" sz="2600" dirty="0">
                <a:solidFill>
                  <a:srgbClr val="FF0000"/>
                </a:solidFill>
              </a:rPr>
              <a:t>such </a:t>
            </a:r>
            <a:r>
              <a:rPr lang="en-US" sz="2600" dirty="0"/>
              <a:t>other accountability mechanism</a:t>
            </a:r>
            <a:r>
              <a:rPr lang="en-US" sz="2600" dirty="0">
                <a:solidFill>
                  <a:srgbClr val="FF0000"/>
                </a:solidFill>
              </a:rPr>
              <a:t>(s)</a:t>
            </a:r>
            <a:r>
              <a:rPr lang="en-US" sz="2600" dirty="0"/>
              <a:t> filed in a timely manner (i.e. the time clock will be paused </a:t>
            </a:r>
            <a:r>
              <a:rPr lang="en-US" sz="2600" dirty="0">
                <a:solidFill>
                  <a:srgbClr val="FF0000"/>
                </a:solidFill>
              </a:rPr>
              <a:t>and restart from the same point, </a:t>
            </a:r>
            <a:r>
              <a:rPr lang="en-US" sz="2600" dirty="0"/>
              <a:t>but not reset </a:t>
            </a:r>
            <a:r>
              <a:rPr lang="en-US" sz="2600" dirty="0">
                <a:solidFill>
                  <a:srgbClr val="FF0000"/>
                </a:solidFill>
              </a:rPr>
              <a:t>to day 1</a:t>
            </a:r>
            <a:r>
              <a:rPr lang="en-US" sz="2600" dirty="0"/>
              <a:t>), as follows:</a:t>
            </a:r>
          </a:p>
          <a:p>
            <a:r>
              <a:rPr lang="en-US" sz="2600" b="1" dirty="0"/>
              <a:t>RFR</a:t>
            </a:r>
            <a:r>
              <a:rPr lang="en-US" sz="2600" dirty="0"/>
              <a:t> – any time spent seeking a reconsideration on matters directly related to the Dispute </a:t>
            </a:r>
          </a:p>
          <a:p>
            <a:pPr lvl="1"/>
            <a:r>
              <a:rPr lang="en-US" sz="2600" dirty="0"/>
              <a:t>Time for filing an IRP would therefore </a:t>
            </a:r>
          </a:p>
          <a:p>
            <a:pPr lvl="2"/>
            <a:r>
              <a:rPr lang="en-US" sz="2200" dirty="0"/>
              <a:t>Be paused from the filing of the request for reconsideration and </a:t>
            </a:r>
          </a:p>
          <a:p>
            <a:pPr lvl="2"/>
            <a:r>
              <a:rPr lang="en-US" sz="2200" dirty="0"/>
              <a:t>Restart from the publication of Board decision on the recommendation of the BAMC or BAMC summary dismissal</a:t>
            </a:r>
          </a:p>
          <a:p>
            <a:r>
              <a:rPr lang="en-US" sz="2600" b="1" dirty="0"/>
              <a:t>CEP</a:t>
            </a:r>
            <a:r>
              <a:rPr lang="en-US" sz="2600" dirty="0"/>
              <a:t> – any time spent in CEP  </a:t>
            </a:r>
          </a:p>
          <a:p>
            <a:pPr lvl="1"/>
            <a:r>
              <a:rPr lang="en-US" sz="2600" dirty="0"/>
              <a:t>Time for filing an IRP would therefore </a:t>
            </a:r>
          </a:p>
          <a:p>
            <a:pPr lvl="2"/>
            <a:r>
              <a:rPr lang="en-US" sz="2200" dirty="0"/>
              <a:t>Be paused from the notice to commence the CEP and</a:t>
            </a:r>
          </a:p>
          <a:p>
            <a:pPr lvl="2"/>
            <a:r>
              <a:rPr lang="en-US" sz="2200" dirty="0"/>
              <a:t>Restart from the date </a:t>
            </a:r>
            <a:r>
              <a:rPr lang="en-US" sz="2200" strike="sngStrike" dirty="0">
                <a:solidFill>
                  <a:srgbClr val="FF0000"/>
                </a:solidFill>
              </a:rPr>
              <a:t>one</a:t>
            </a:r>
            <a:r>
              <a:rPr lang="en-US" sz="2200" dirty="0">
                <a:solidFill>
                  <a:srgbClr val="FF0000"/>
                </a:solidFill>
              </a:rPr>
              <a:t> any </a:t>
            </a:r>
            <a:r>
              <a:rPr lang="en-US" sz="2200" dirty="0"/>
              <a:t>party gives notice to the other that it is terminating the CEP 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May need to sense check this against the CEP rules when drafted to ensure alignment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D9794-E060-4AF1-BCBB-CE2581BC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91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r>
              <a:rPr lang="en-US" sz="2000" b="1" dirty="0"/>
              <a:t>DIDP </a:t>
            </a:r>
            <a:r>
              <a:rPr lang="en-US" sz="2000" dirty="0"/>
              <a:t>– any time spent awaiting a decision on a first DIDP on matters directly related to the Dispute, if filed in a timely manner</a:t>
            </a:r>
          </a:p>
          <a:p>
            <a:pPr lvl="1"/>
            <a:r>
              <a:rPr lang="en-US" sz="1800" dirty="0"/>
              <a:t>Time for filing an IRP would therefore</a:t>
            </a:r>
          </a:p>
          <a:p>
            <a:pPr lvl="2"/>
            <a:r>
              <a:rPr lang="en-US" sz="1800" dirty="0"/>
              <a:t>Be paused from the filing of the DIDP request, provided that this was filed within 60 days of when the Claimant </a:t>
            </a:r>
            <a:r>
              <a:rPr lang="en-US" sz="1800" b="0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inaction,</a:t>
            </a:r>
            <a:r>
              <a:rPr lang="en-US" sz="1800" dirty="0"/>
              <a:t> and</a:t>
            </a:r>
          </a:p>
          <a:p>
            <a:pPr lvl="2"/>
            <a:r>
              <a:rPr lang="en-US" sz="1800" dirty="0"/>
              <a:t>Restart when Org notifies the complainant of the decision on the DIDP</a:t>
            </a:r>
          </a:p>
          <a:p>
            <a:pPr lvl="1"/>
            <a:r>
              <a:rPr lang="en-US" sz="1800" dirty="0"/>
              <a:t>Question: should this allow for more than one DIDP?  [Note: RySG comments had proposed 2x DIDPs for the 120 day time limit]</a:t>
            </a:r>
            <a:endParaRPr lang="en-US" sz="2000" dirty="0"/>
          </a:p>
          <a:p>
            <a:r>
              <a:rPr lang="en-US" sz="2000" b="1" dirty="0" err="1"/>
              <a:t>Ombuds</a:t>
            </a:r>
            <a:r>
              <a:rPr lang="en-US" sz="2000" b="1" dirty="0"/>
              <a:t> Complaint </a:t>
            </a:r>
            <a:r>
              <a:rPr lang="en-US" sz="2000" dirty="0"/>
              <a:t>– any time spent in pursuing an Ombuds complaint, if filed in a timely manner</a:t>
            </a:r>
          </a:p>
          <a:p>
            <a:pPr lvl="1"/>
            <a:r>
              <a:rPr lang="en-US" sz="2000" dirty="0"/>
              <a:t>Time for an IRP would therefore </a:t>
            </a:r>
          </a:p>
          <a:p>
            <a:pPr lvl="2"/>
            <a:r>
              <a:rPr lang="en-US" sz="1800" dirty="0"/>
              <a:t>Be paused from the filing of the </a:t>
            </a:r>
            <a:r>
              <a:rPr lang="en-US" sz="1800" dirty="0" err="1"/>
              <a:t>Ombuds</a:t>
            </a:r>
            <a:r>
              <a:rPr lang="en-US" sz="1800" dirty="0"/>
              <a:t> complaint, provided that this was filed within 60 days of when the Claimant </a:t>
            </a:r>
            <a:r>
              <a:rPr lang="en-US" sz="1800" b="0" dirty="0">
                <a:solidFill>
                  <a:srgbClr val="333333"/>
                </a:solidFill>
                <a:effectLst/>
              </a:rPr>
              <a:t>becomes aware or reasonably should have become aware of the material effect of the action or inaction, and</a:t>
            </a:r>
          </a:p>
          <a:p>
            <a:pPr lvl="2"/>
            <a:r>
              <a:rPr lang="en-US" sz="1800" dirty="0">
                <a:solidFill>
                  <a:srgbClr val="333333"/>
                </a:solidFill>
              </a:rPr>
              <a:t>Restart when the </a:t>
            </a:r>
            <a:r>
              <a:rPr lang="en-US" sz="1800" dirty="0" err="1"/>
              <a:t>Ombuds</a:t>
            </a:r>
            <a:r>
              <a:rPr lang="en-US" sz="1800" dirty="0"/>
              <a:t> declines jurisdiction or gives notice that it does not have jurisdiction over the Complaint, or issues a determination/decision/recommendation</a:t>
            </a:r>
          </a:p>
          <a:p>
            <a:pPr lvl="1"/>
            <a:r>
              <a:rPr lang="en-US" sz="2000" dirty="0"/>
              <a:t>Complainant would have to waive confidentiality </a:t>
            </a:r>
            <a:r>
              <a:rPr lang="en-US" sz="2000" dirty="0">
                <a:solidFill>
                  <a:srgbClr val="FF0000"/>
                </a:solidFill>
              </a:rPr>
              <a:t>as to the existence of their </a:t>
            </a:r>
            <a:r>
              <a:rPr lang="en-US" sz="2000" dirty="0" err="1">
                <a:solidFill>
                  <a:srgbClr val="FF0000"/>
                </a:solidFill>
              </a:rPr>
              <a:t>Ombuds</a:t>
            </a:r>
            <a:r>
              <a:rPr lang="en-US" sz="2000" dirty="0">
                <a:solidFill>
                  <a:srgbClr val="FF0000"/>
                </a:solidFill>
              </a:rPr>
              <a:t> process  if seeking to toll time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May be beneficial to seek </a:t>
            </a:r>
            <a:r>
              <a:rPr lang="en-US" sz="2000" dirty="0" err="1">
                <a:solidFill>
                  <a:srgbClr val="FF0000"/>
                </a:solidFill>
              </a:rPr>
              <a:t>Ombuds</a:t>
            </a:r>
            <a:r>
              <a:rPr lang="en-US" sz="2000" dirty="0">
                <a:solidFill>
                  <a:srgbClr val="FF0000"/>
                </a:solidFill>
              </a:rPr>
              <a:t>’ views </a:t>
            </a:r>
            <a:r>
              <a:rPr lang="en-US" sz="2000">
                <a:solidFill>
                  <a:srgbClr val="FF0000"/>
                </a:solidFill>
              </a:rPr>
              <a:t>on this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99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Maximum time for Tolling – Prong 1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To prevent endless rounds of accountability mechanisms stopping the clock there should be a maximum time for tolling.</a:t>
            </a:r>
          </a:p>
          <a:p>
            <a:pPr marL="0" indent="0">
              <a:buNone/>
            </a:pPr>
            <a:r>
              <a:rPr lang="en-US" sz="2000" dirty="0"/>
              <a:t>The aim is to strike a balance between:</a:t>
            </a:r>
          </a:p>
          <a:p>
            <a:r>
              <a:rPr lang="en-US" sz="2000" dirty="0"/>
              <a:t>Allowing genuine access to other accountability mechanisms and, hopefully, opportunity to resolve disputes without recourse to the IRP, and</a:t>
            </a:r>
          </a:p>
          <a:p>
            <a:r>
              <a:rPr lang="en-US" sz="2000" dirty="0"/>
              <a:t>ensuring IRPs are adjudicated in a timely manner, while recollections and evidence is fresh </a:t>
            </a:r>
          </a:p>
          <a:p>
            <a:pPr marL="0" indent="0">
              <a:buNone/>
            </a:pPr>
            <a:r>
              <a:rPr lang="en-US" sz="2000" dirty="0"/>
              <a:t>Maximum time to be based on:</a:t>
            </a:r>
          </a:p>
          <a:p>
            <a:r>
              <a:rPr lang="en-US" sz="2000" dirty="0"/>
              <a:t>an assessment of the cumulative outer time limits for an RFR and DIDP (since these are not in the complainant’s control), </a:t>
            </a:r>
            <a:r>
              <a:rPr lang="en-US" sz="2000" b="1" dirty="0"/>
              <a:t>plus</a:t>
            </a:r>
            <a:r>
              <a:rPr lang="en-US" sz="2000" dirty="0"/>
              <a:t> </a:t>
            </a:r>
          </a:p>
          <a:p>
            <a:r>
              <a:rPr lang="en-US" sz="2000" dirty="0"/>
              <a:t>a reasonable period of time for a CEP, having consideration to past cases (where timing is in the control of both ICANN and Complainant)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6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0D94-13D0-42EC-A0AF-4053E8A6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55" y="262488"/>
            <a:ext cx="10877938" cy="3253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Tolling – Prong 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7A9D-4593-4867-B510-E9E2914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02" y="793102"/>
            <a:ext cx="10515600" cy="50666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Suggest that the “Prong 2” timing should be tolled in the same manner as Prong 1</a:t>
            </a:r>
          </a:p>
          <a:p>
            <a:pPr marL="0" indent="0">
              <a:buNone/>
            </a:pPr>
            <a:r>
              <a:rPr lang="en-US" sz="2400" dirty="0"/>
              <a:t>However, once we have assessed the appropriate maximum time for tolling under Prong 1, we may consider building this into the length of the repose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3DA0A-E373-4E85-A80A-5FC4AF4F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BB2A-5828-4D15-A485-499A79B35AE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5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DE40821EA2E4F8038C198ED29FF12" ma:contentTypeVersion="12" ma:contentTypeDescription="Create a new document." ma:contentTypeScope="" ma:versionID="a050d52174749c8757995432e72a4821">
  <xsd:schema xmlns:xsd="http://www.w3.org/2001/XMLSchema" xmlns:xs="http://www.w3.org/2001/XMLSchema" xmlns:p="http://schemas.microsoft.com/office/2006/metadata/properties" xmlns:ns2="98b51ad9-2dee-4e67-8756-066868033db3" xmlns:ns3="3b19b05c-5372-43e3-8367-d528de7305f3" targetNamespace="http://schemas.microsoft.com/office/2006/metadata/properties" ma:root="true" ma:fieldsID="b34ad2939c737d6f1f30c64405c71c5a" ns2:_="" ns3:_="">
    <xsd:import namespace="98b51ad9-2dee-4e67-8756-066868033db3"/>
    <xsd:import namespace="3b19b05c-5372-43e3-8367-d528de7305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51ad9-2dee-4e67-8756-066868033d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9b05c-5372-43e3-8367-d528de730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1CF87F-BEAD-4AEE-9261-6E5069453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6DCFB-0FE8-47E6-A729-6731E2CAD0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8B4641-3A6F-43D6-9EE7-70600B639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b51ad9-2dee-4e67-8756-066868033db3"/>
    <ds:schemaRef ds:uri="3b19b05c-5372-43e3-8367-d528de730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823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IRP-IOT Call 6 14 July 2021 Time for Filing: Proposal for tolling of time limits</vt:lpstr>
      <vt:lpstr>Tolling – Prong 1</vt:lpstr>
      <vt:lpstr>Tolling – Prong 1</vt:lpstr>
      <vt:lpstr>Maximum time for Tolling – Prong 1</vt:lpstr>
      <vt:lpstr>Tolling – Prong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IRP-IOT Call 2 February 2021 Repose: possible areas for compromise</dc:title>
  <dc:creator>Susan Payne</dc:creator>
  <cp:lastModifiedBy>Susan Payne</cp:lastModifiedBy>
  <cp:revision>10</cp:revision>
  <dcterms:created xsi:type="dcterms:W3CDTF">2021-02-02T17:37:23Z</dcterms:created>
  <dcterms:modified xsi:type="dcterms:W3CDTF">2021-07-20T16:40:21Z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0x0101004DFDE40821EA2E4F8038C198ED29FF12</vt:lpwstr>
  </property>
</Properties>
</file>