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4" r:id="rId9"/>
    <p:sldId id="262"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91" autoAdjust="0"/>
    <p:restoredTop sz="94660"/>
  </p:normalViewPr>
  <p:slideViewPr>
    <p:cSldViewPr snapToGrid="0">
      <p:cViewPr varScale="1">
        <p:scale>
          <a:sx n="85" d="100"/>
          <a:sy n="85" d="100"/>
        </p:scale>
        <p:origin x="72" y="1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FE020-27CE-487D-B8BC-2010529E39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4EFA340-2CDD-4FFF-A610-3B8C3B8C22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B5C61D5-458C-4D76-8166-BF560EEFE1B8}"/>
              </a:ext>
            </a:extLst>
          </p:cNvPr>
          <p:cNvSpPr>
            <a:spLocks noGrp="1"/>
          </p:cNvSpPr>
          <p:nvPr>
            <p:ph type="dt" sz="half" idx="10"/>
          </p:nvPr>
        </p:nvSpPr>
        <p:spPr/>
        <p:txBody>
          <a:bodyPr/>
          <a:lstStyle/>
          <a:p>
            <a:fld id="{25281805-F5D5-48E0-9BCA-73D050E5878D}" type="datetimeFigureOut">
              <a:rPr lang="en-GB" smtClean="0"/>
              <a:t>12/10/2021</a:t>
            </a:fld>
            <a:endParaRPr lang="en-GB"/>
          </a:p>
        </p:txBody>
      </p:sp>
      <p:sp>
        <p:nvSpPr>
          <p:cNvPr id="5" name="Footer Placeholder 4">
            <a:extLst>
              <a:ext uri="{FF2B5EF4-FFF2-40B4-BE49-F238E27FC236}">
                <a16:creationId xmlns:a16="http://schemas.microsoft.com/office/drawing/2014/main" id="{54A547BD-139E-479B-B8A4-9BED07EB37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7F34B8-A978-4485-AF6A-481F31E848AB}"/>
              </a:ext>
            </a:extLst>
          </p:cNvPr>
          <p:cNvSpPr>
            <a:spLocks noGrp="1"/>
          </p:cNvSpPr>
          <p:nvPr>
            <p:ph type="sldNum" sz="quarter" idx="12"/>
          </p:nvPr>
        </p:nvSpPr>
        <p:spPr/>
        <p:txBody>
          <a:bodyPr/>
          <a:lstStyle/>
          <a:p>
            <a:fld id="{4572FAF5-9DEF-4D78-BC99-B46CB3A0BAEE}" type="slidenum">
              <a:rPr lang="en-GB" smtClean="0"/>
              <a:t>‹#›</a:t>
            </a:fld>
            <a:endParaRPr lang="en-GB"/>
          </a:p>
        </p:txBody>
      </p:sp>
    </p:spTree>
    <p:extLst>
      <p:ext uri="{BB962C8B-B14F-4D97-AF65-F5344CB8AC3E}">
        <p14:creationId xmlns:p14="http://schemas.microsoft.com/office/powerpoint/2010/main" val="959806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94C5F-94EC-4570-8CA7-7825789EC63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C6B805-78BB-4CC8-9037-075EA3D91E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F18618-B440-46D0-8D13-8431EC95CA64}"/>
              </a:ext>
            </a:extLst>
          </p:cNvPr>
          <p:cNvSpPr>
            <a:spLocks noGrp="1"/>
          </p:cNvSpPr>
          <p:nvPr>
            <p:ph type="dt" sz="half" idx="10"/>
          </p:nvPr>
        </p:nvSpPr>
        <p:spPr/>
        <p:txBody>
          <a:bodyPr/>
          <a:lstStyle/>
          <a:p>
            <a:fld id="{25281805-F5D5-48E0-9BCA-73D050E5878D}" type="datetimeFigureOut">
              <a:rPr lang="en-GB" smtClean="0"/>
              <a:t>12/10/2021</a:t>
            </a:fld>
            <a:endParaRPr lang="en-GB"/>
          </a:p>
        </p:txBody>
      </p:sp>
      <p:sp>
        <p:nvSpPr>
          <p:cNvPr id="5" name="Footer Placeholder 4">
            <a:extLst>
              <a:ext uri="{FF2B5EF4-FFF2-40B4-BE49-F238E27FC236}">
                <a16:creationId xmlns:a16="http://schemas.microsoft.com/office/drawing/2014/main" id="{501FA122-264B-4967-9744-30128716CC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BE251C-956D-4751-A082-D6F85B050526}"/>
              </a:ext>
            </a:extLst>
          </p:cNvPr>
          <p:cNvSpPr>
            <a:spLocks noGrp="1"/>
          </p:cNvSpPr>
          <p:nvPr>
            <p:ph type="sldNum" sz="quarter" idx="12"/>
          </p:nvPr>
        </p:nvSpPr>
        <p:spPr/>
        <p:txBody>
          <a:bodyPr/>
          <a:lstStyle/>
          <a:p>
            <a:fld id="{4572FAF5-9DEF-4D78-BC99-B46CB3A0BAEE}" type="slidenum">
              <a:rPr lang="en-GB" smtClean="0"/>
              <a:t>‹#›</a:t>
            </a:fld>
            <a:endParaRPr lang="en-GB"/>
          </a:p>
        </p:txBody>
      </p:sp>
    </p:spTree>
    <p:extLst>
      <p:ext uri="{BB962C8B-B14F-4D97-AF65-F5344CB8AC3E}">
        <p14:creationId xmlns:p14="http://schemas.microsoft.com/office/powerpoint/2010/main" val="250807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99C543-4F21-46CA-A779-57FAE2BB248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68FE12-1E0B-43F6-B2BC-9225CFDD4B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B1AEA2-76AC-43CB-B339-43E07053603C}"/>
              </a:ext>
            </a:extLst>
          </p:cNvPr>
          <p:cNvSpPr>
            <a:spLocks noGrp="1"/>
          </p:cNvSpPr>
          <p:nvPr>
            <p:ph type="dt" sz="half" idx="10"/>
          </p:nvPr>
        </p:nvSpPr>
        <p:spPr/>
        <p:txBody>
          <a:bodyPr/>
          <a:lstStyle/>
          <a:p>
            <a:fld id="{25281805-F5D5-48E0-9BCA-73D050E5878D}" type="datetimeFigureOut">
              <a:rPr lang="en-GB" smtClean="0"/>
              <a:t>12/10/2021</a:t>
            </a:fld>
            <a:endParaRPr lang="en-GB"/>
          </a:p>
        </p:txBody>
      </p:sp>
      <p:sp>
        <p:nvSpPr>
          <p:cNvPr id="5" name="Footer Placeholder 4">
            <a:extLst>
              <a:ext uri="{FF2B5EF4-FFF2-40B4-BE49-F238E27FC236}">
                <a16:creationId xmlns:a16="http://schemas.microsoft.com/office/drawing/2014/main" id="{6AB1DC48-21F1-4931-BF2C-D977A78D93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CFA175-6541-4D74-8783-CB4487A97F47}"/>
              </a:ext>
            </a:extLst>
          </p:cNvPr>
          <p:cNvSpPr>
            <a:spLocks noGrp="1"/>
          </p:cNvSpPr>
          <p:nvPr>
            <p:ph type="sldNum" sz="quarter" idx="12"/>
          </p:nvPr>
        </p:nvSpPr>
        <p:spPr/>
        <p:txBody>
          <a:bodyPr/>
          <a:lstStyle/>
          <a:p>
            <a:fld id="{4572FAF5-9DEF-4D78-BC99-B46CB3A0BAEE}" type="slidenum">
              <a:rPr lang="en-GB" smtClean="0"/>
              <a:t>‹#›</a:t>
            </a:fld>
            <a:endParaRPr lang="en-GB"/>
          </a:p>
        </p:txBody>
      </p:sp>
    </p:spTree>
    <p:extLst>
      <p:ext uri="{BB962C8B-B14F-4D97-AF65-F5344CB8AC3E}">
        <p14:creationId xmlns:p14="http://schemas.microsoft.com/office/powerpoint/2010/main" val="197721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43D84-B8B2-4CDD-B96E-60A332E30D9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1772D78-2CEF-487E-85C9-62742891A7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BDD056-E8D1-45B4-8037-E31349121A9F}"/>
              </a:ext>
            </a:extLst>
          </p:cNvPr>
          <p:cNvSpPr>
            <a:spLocks noGrp="1"/>
          </p:cNvSpPr>
          <p:nvPr>
            <p:ph type="dt" sz="half" idx="10"/>
          </p:nvPr>
        </p:nvSpPr>
        <p:spPr/>
        <p:txBody>
          <a:bodyPr/>
          <a:lstStyle/>
          <a:p>
            <a:fld id="{25281805-F5D5-48E0-9BCA-73D050E5878D}" type="datetimeFigureOut">
              <a:rPr lang="en-GB" smtClean="0"/>
              <a:t>12/10/2021</a:t>
            </a:fld>
            <a:endParaRPr lang="en-GB"/>
          </a:p>
        </p:txBody>
      </p:sp>
      <p:sp>
        <p:nvSpPr>
          <p:cNvPr id="5" name="Footer Placeholder 4">
            <a:extLst>
              <a:ext uri="{FF2B5EF4-FFF2-40B4-BE49-F238E27FC236}">
                <a16:creationId xmlns:a16="http://schemas.microsoft.com/office/drawing/2014/main" id="{06D6B370-E770-4743-ADF8-67B554E06B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93D534-64DA-4B81-8218-D86C11789604}"/>
              </a:ext>
            </a:extLst>
          </p:cNvPr>
          <p:cNvSpPr>
            <a:spLocks noGrp="1"/>
          </p:cNvSpPr>
          <p:nvPr>
            <p:ph type="sldNum" sz="quarter" idx="12"/>
          </p:nvPr>
        </p:nvSpPr>
        <p:spPr/>
        <p:txBody>
          <a:bodyPr/>
          <a:lstStyle/>
          <a:p>
            <a:fld id="{4572FAF5-9DEF-4D78-BC99-B46CB3A0BAEE}" type="slidenum">
              <a:rPr lang="en-GB" smtClean="0"/>
              <a:t>‹#›</a:t>
            </a:fld>
            <a:endParaRPr lang="en-GB"/>
          </a:p>
        </p:txBody>
      </p:sp>
    </p:spTree>
    <p:extLst>
      <p:ext uri="{BB962C8B-B14F-4D97-AF65-F5344CB8AC3E}">
        <p14:creationId xmlns:p14="http://schemas.microsoft.com/office/powerpoint/2010/main" val="259628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5EEC0-D540-463D-8608-82F5330A06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7BC1FE-DCFD-467C-9ABE-A323E81D31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723D40-B214-4B3E-A0F2-EC8CB354350C}"/>
              </a:ext>
            </a:extLst>
          </p:cNvPr>
          <p:cNvSpPr>
            <a:spLocks noGrp="1"/>
          </p:cNvSpPr>
          <p:nvPr>
            <p:ph type="dt" sz="half" idx="10"/>
          </p:nvPr>
        </p:nvSpPr>
        <p:spPr/>
        <p:txBody>
          <a:bodyPr/>
          <a:lstStyle/>
          <a:p>
            <a:fld id="{25281805-F5D5-48E0-9BCA-73D050E5878D}" type="datetimeFigureOut">
              <a:rPr lang="en-GB" smtClean="0"/>
              <a:t>12/10/2021</a:t>
            </a:fld>
            <a:endParaRPr lang="en-GB"/>
          </a:p>
        </p:txBody>
      </p:sp>
      <p:sp>
        <p:nvSpPr>
          <p:cNvPr id="5" name="Footer Placeholder 4">
            <a:extLst>
              <a:ext uri="{FF2B5EF4-FFF2-40B4-BE49-F238E27FC236}">
                <a16:creationId xmlns:a16="http://schemas.microsoft.com/office/drawing/2014/main" id="{86409CA9-89C7-40AD-AC7D-82A3563628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71F4EC-AD09-4C99-854E-619F77975268}"/>
              </a:ext>
            </a:extLst>
          </p:cNvPr>
          <p:cNvSpPr>
            <a:spLocks noGrp="1"/>
          </p:cNvSpPr>
          <p:nvPr>
            <p:ph type="sldNum" sz="quarter" idx="12"/>
          </p:nvPr>
        </p:nvSpPr>
        <p:spPr/>
        <p:txBody>
          <a:bodyPr/>
          <a:lstStyle/>
          <a:p>
            <a:fld id="{4572FAF5-9DEF-4D78-BC99-B46CB3A0BAEE}" type="slidenum">
              <a:rPr lang="en-GB" smtClean="0"/>
              <a:t>‹#›</a:t>
            </a:fld>
            <a:endParaRPr lang="en-GB"/>
          </a:p>
        </p:txBody>
      </p:sp>
    </p:spTree>
    <p:extLst>
      <p:ext uri="{BB962C8B-B14F-4D97-AF65-F5344CB8AC3E}">
        <p14:creationId xmlns:p14="http://schemas.microsoft.com/office/powerpoint/2010/main" val="129852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B8203-1B40-4BE8-83C3-D570296034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0E9A04-0939-4CE7-AB44-5E8D402FAC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2759557-D17D-43AF-BFB3-38811C265A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65B545B-218D-414D-89C7-6A4DA2F43DA8}"/>
              </a:ext>
            </a:extLst>
          </p:cNvPr>
          <p:cNvSpPr>
            <a:spLocks noGrp="1"/>
          </p:cNvSpPr>
          <p:nvPr>
            <p:ph type="dt" sz="half" idx="10"/>
          </p:nvPr>
        </p:nvSpPr>
        <p:spPr/>
        <p:txBody>
          <a:bodyPr/>
          <a:lstStyle/>
          <a:p>
            <a:fld id="{25281805-F5D5-48E0-9BCA-73D050E5878D}" type="datetimeFigureOut">
              <a:rPr lang="en-GB" smtClean="0"/>
              <a:t>12/10/2021</a:t>
            </a:fld>
            <a:endParaRPr lang="en-GB"/>
          </a:p>
        </p:txBody>
      </p:sp>
      <p:sp>
        <p:nvSpPr>
          <p:cNvPr id="6" name="Footer Placeholder 5">
            <a:extLst>
              <a:ext uri="{FF2B5EF4-FFF2-40B4-BE49-F238E27FC236}">
                <a16:creationId xmlns:a16="http://schemas.microsoft.com/office/drawing/2014/main" id="{CD72DA1F-5C10-442A-835D-FFDCB803BF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D01612-6E4C-48F3-BCC7-B88DEABBD3BC}"/>
              </a:ext>
            </a:extLst>
          </p:cNvPr>
          <p:cNvSpPr>
            <a:spLocks noGrp="1"/>
          </p:cNvSpPr>
          <p:nvPr>
            <p:ph type="sldNum" sz="quarter" idx="12"/>
          </p:nvPr>
        </p:nvSpPr>
        <p:spPr/>
        <p:txBody>
          <a:bodyPr/>
          <a:lstStyle/>
          <a:p>
            <a:fld id="{4572FAF5-9DEF-4D78-BC99-B46CB3A0BAEE}" type="slidenum">
              <a:rPr lang="en-GB" smtClean="0"/>
              <a:t>‹#›</a:t>
            </a:fld>
            <a:endParaRPr lang="en-GB"/>
          </a:p>
        </p:txBody>
      </p:sp>
    </p:spTree>
    <p:extLst>
      <p:ext uri="{BB962C8B-B14F-4D97-AF65-F5344CB8AC3E}">
        <p14:creationId xmlns:p14="http://schemas.microsoft.com/office/powerpoint/2010/main" val="11555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15C4A-AB64-48D5-BCDE-759DA77A5AF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732F95-CE7B-47F2-9C82-9A9B1DD510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155C3E-D831-4B2B-BB21-DBBE3C13D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FA8513-5DFC-4D13-A4F3-C3A5DB551F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30E7AE-4936-4E08-A6F7-BBE03F825B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0947BE0-FDE8-41E6-B7D0-46A77F972888}"/>
              </a:ext>
            </a:extLst>
          </p:cNvPr>
          <p:cNvSpPr>
            <a:spLocks noGrp="1"/>
          </p:cNvSpPr>
          <p:nvPr>
            <p:ph type="dt" sz="half" idx="10"/>
          </p:nvPr>
        </p:nvSpPr>
        <p:spPr/>
        <p:txBody>
          <a:bodyPr/>
          <a:lstStyle/>
          <a:p>
            <a:fld id="{25281805-F5D5-48E0-9BCA-73D050E5878D}" type="datetimeFigureOut">
              <a:rPr lang="en-GB" smtClean="0"/>
              <a:t>12/10/2021</a:t>
            </a:fld>
            <a:endParaRPr lang="en-GB"/>
          </a:p>
        </p:txBody>
      </p:sp>
      <p:sp>
        <p:nvSpPr>
          <p:cNvPr id="8" name="Footer Placeholder 7">
            <a:extLst>
              <a:ext uri="{FF2B5EF4-FFF2-40B4-BE49-F238E27FC236}">
                <a16:creationId xmlns:a16="http://schemas.microsoft.com/office/drawing/2014/main" id="{651BEE04-2946-4AB7-8F94-66EB8265C99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3FAFFC7-7B52-4959-8DEF-57393552E8F7}"/>
              </a:ext>
            </a:extLst>
          </p:cNvPr>
          <p:cNvSpPr>
            <a:spLocks noGrp="1"/>
          </p:cNvSpPr>
          <p:nvPr>
            <p:ph type="sldNum" sz="quarter" idx="12"/>
          </p:nvPr>
        </p:nvSpPr>
        <p:spPr/>
        <p:txBody>
          <a:bodyPr/>
          <a:lstStyle/>
          <a:p>
            <a:fld id="{4572FAF5-9DEF-4D78-BC99-B46CB3A0BAEE}" type="slidenum">
              <a:rPr lang="en-GB" smtClean="0"/>
              <a:t>‹#›</a:t>
            </a:fld>
            <a:endParaRPr lang="en-GB"/>
          </a:p>
        </p:txBody>
      </p:sp>
    </p:spTree>
    <p:extLst>
      <p:ext uri="{BB962C8B-B14F-4D97-AF65-F5344CB8AC3E}">
        <p14:creationId xmlns:p14="http://schemas.microsoft.com/office/powerpoint/2010/main" val="1768205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B8C96-6B06-4731-8933-6225A125900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AE2D434-C629-435B-8912-4DD2532C4736}"/>
              </a:ext>
            </a:extLst>
          </p:cNvPr>
          <p:cNvSpPr>
            <a:spLocks noGrp="1"/>
          </p:cNvSpPr>
          <p:nvPr>
            <p:ph type="dt" sz="half" idx="10"/>
          </p:nvPr>
        </p:nvSpPr>
        <p:spPr/>
        <p:txBody>
          <a:bodyPr/>
          <a:lstStyle/>
          <a:p>
            <a:fld id="{25281805-F5D5-48E0-9BCA-73D050E5878D}" type="datetimeFigureOut">
              <a:rPr lang="en-GB" smtClean="0"/>
              <a:t>12/10/2021</a:t>
            </a:fld>
            <a:endParaRPr lang="en-GB"/>
          </a:p>
        </p:txBody>
      </p:sp>
      <p:sp>
        <p:nvSpPr>
          <p:cNvPr id="4" name="Footer Placeholder 3">
            <a:extLst>
              <a:ext uri="{FF2B5EF4-FFF2-40B4-BE49-F238E27FC236}">
                <a16:creationId xmlns:a16="http://schemas.microsoft.com/office/drawing/2014/main" id="{17600183-89C5-41CE-8CBF-1AC729F8D76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B6B9A5-CB22-4817-A517-DAD8B1FE622A}"/>
              </a:ext>
            </a:extLst>
          </p:cNvPr>
          <p:cNvSpPr>
            <a:spLocks noGrp="1"/>
          </p:cNvSpPr>
          <p:nvPr>
            <p:ph type="sldNum" sz="quarter" idx="12"/>
          </p:nvPr>
        </p:nvSpPr>
        <p:spPr/>
        <p:txBody>
          <a:bodyPr/>
          <a:lstStyle/>
          <a:p>
            <a:fld id="{4572FAF5-9DEF-4D78-BC99-B46CB3A0BAEE}" type="slidenum">
              <a:rPr lang="en-GB" smtClean="0"/>
              <a:t>‹#›</a:t>
            </a:fld>
            <a:endParaRPr lang="en-GB"/>
          </a:p>
        </p:txBody>
      </p:sp>
    </p:spTree>
    <p:extLst>
      <p:ext uri="{BB962C8B-B14F-4D97-AF65-F5344CB8AC3E}">
        <p14:creationId xmlns:p14="http://schemas.microsoft.com/office/powerpoint/2010/main" val="258557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A7E105-47DB-4A12-AC83-BBF9F51DE545}"/>
              </a:ext>
            </a:extLst>
          </p:cNvPr>
          <p:cNvSpPr>
            <a:spLocks noGrp="1"/>
          </p:cNvSpPr>
          <p:nvPr>
            <p:ph type="dt" sz="half" idx="10"/>
          </p:nvPr>
        </p:nvSpPr>
        <p:spPr/>
        <p:txBody>
          <a:bodyPr/>
          <a:lstStyle/>
          <a:p>
            <a:fld id="{25281805-F5D5-48E0-9BCA-73D050E5878D}" type="datetimeFigureOut">
              <a:rPr lang="en-GB" smtClean="0"/>
              <a:t>12/10/2021</a:t>
            </a:fld>
            <a:endParaRPr lang="en-GB"/>
          </a:p>
        </p:txBody>
      </p:sp>
      <p:sp>
        <p:nvSpPr>
          <p:cNvPr id="3" name="Footer Placeholder 2">
            <a:extLst>
              <a:ext uri="{FF2B5EF4-FFF2-40B4-BE49-F238E27FC236}">
                <a16:creationId xmlns:a16="http://schemas.microsoft.com/office/drawing/2014/main" id="{49993DF5-D55A-4494-A747-5225B11298E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7F5923-2F5B-439F-9913-E85ACD35CC2B}"/>
              </a:ext>
            </a:extLst>
          </p:cNvPr>
          <p:cNvSpPr>
            <a:spLocks noGrp="1"/>
          </p:cNvSpPr>
          <p:nvPr>
            <p:ph type="sldNum" sz="quarter" idx="12"/>
          </p:nvPr>
        </p:nvSpPr>
        <p:spPr/>
        <p:txBody>
          <a:bodyPr/>
          <a:lstStyle/>
          <a:p>
            <a:fld id="{4572FAF5-9DEF-4D78-BC99-B46CB3A0BAEE}" type="slidenum">
              <a:rPr lang="en-GB" smtClean="0"/>
              <a:t>‹#›</a:t>
            </a:fld>
            <a:endParaRPr lang="en-GB"/>
          </a:p>
        </p:txBody>
      </p:sp>
    </p:spTree>
    <p:extLst>
      <p:ext uri="{BB962C8B-B14F-4D97-AF65-F5344CB8AC3E}">
        <p14:creationId xmlns:p14="http://schemas.microsoft.com/office/powerpoint/2010/main" val="200438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0409D-173E-4B98-A0A7-772EE3A63A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2EB2968-9164-45DA-8764-1AEFFC2D15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A40DEB7-77BD-4502-9974-37E3B3B11B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9D0A08-EB06-4072-AC74-4DE5CC0D9245}"/>
              </a:ext>
            </a:extLst>
          </p:cNvPr>
          <p:cNvSpPr>
            <a:spLocks noGrp="1"/>
          </p:cNvSpPr>
          <p:nvPr>
            <p:ph type="dt" sz="half" idx="10"/>
          </p:nvPr>
        </p:nvSpPr>
        <p:spPr/>
        <p:txBody>
          <a:bodyPr/>
          <a:lstStyle/>
          <a:p>
            <a:fld id="{25281805-F5D5-48E0-9BCA-73D050E5878D}" type="datetimeFigureOut">
              <a:rPr lang="en-GB" smtClean="0"/>
              <a:t>12/10/2021</a:t>
            </a:fld>
            <a:endParaRPr lang="en-GB"/>
          </a:p>
        </p:txBody>
      </p:sp>
      <p:sp>
        <p:nvSpPr>
          <p:cNvPr id="6" name="Footer Placeholder 5">
            <a:extLst>
              <a:ext uri="{FF2B5EF4-FFF2-40B4-BE49-F238E27FC236}">
                <a16:creationId xmlns:a16="http://schemas.microsoft.com/office/drawing/2014/main" id="{4A0F50FE-D1D2-43DE-9551-16AC9ED20E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37C503-4994-4516-A034-5EF654D09FA7}"/>
              </a:ext>
            </a:extLst>
          </p:cNvPr>
          <p:cNvSpPr>
            <a:spLocks noGrp="1"/>
          </p:cNvSpPr>
          <p:nvPr>
            <p:ph type="sldNum" sz="quarter" idx="12"/>
          </p:nvPr>
        </p:nvSpPr>
        <p:spPr/>
        <p:txBody>
          <a:bodyPr/>
          <a:lstStyle/>
          <a:p>
            <a:fld id="{4572FAF5-9DEF-4D78-BC99-B46CB3A0BAEE}" type="slidenum">
              <a:rPr lang="en-GB" smtClean="0"/>
              <a:t>‹#›</a:t>
            </a:fld>
            <a:endParaRPr lang="en-GB"/>
          </a:p>
        </p:txBody>
      </p:sp>
    </p:spTree>
    <p:extLst>
      <p:ext uri="{BB962C8B-B14F-4D97-AF65-F5344CB8AC3E}">
        <p14:creationId xmlns:p14="http://schemas.microsoft.com/office/powerpoint/2010/main" val="3902547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2D7F9-1AB4-44DF-8151-EC20DE2EEF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12EC07F-A10A-4955-A9FC-1E3E261ED7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73BE434-4C7B-4631-86C5-659093FCDB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3DC1CF-623D-4F33-A304-24DC21AB5BFD}"/>
              </a:ext>
            </a:extLst>
          </p:cNvPr>
          <p:cNvSpPr>
            <a:spLocks noGrp="1"/>
          </p:cNvSpPr>
          <p:nvPr>
            <p:ph type="dt" sz="half" idx="10"/>
          </p:nvPr>
        </p:nvSpPr>
        <p:spPr/>
        <p:txBody>
          <a:bodyPr/>
          <a:lstStyle/>
          <a:p>
            <a:fld id="{25281805-F5D5-48E0-9BCA-73D050E5878D}" type="datetimeFigureOut">
              <a:rPr lang="en-GB" smtClean="0"/>
              <a:t>12/10/2021</a:t>
            </a:fld>
            <a:endParaRPr lang="en-GB"/>
          </a:p>
        </p:txBody>
      </p:sp>
      <p:sp>
        <p:nvSpPr>
          <p:cNvPr id="6" name="Footer Placeholder 5">
            <a:extLst>
              <a:ext uri="{FF2B5EF4-FFF2-40B4-BE49-F238E27FC236}">
                <a16:creationId xmlns:a16="http://schemas.microsoft.com/office/drawing/2014/main" id="{8BC1DCA2-A032-41F0-A732-79D8141150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76F803-B60B-412A-826E-ECE7ABA7FD9C}"/>
              </a:ext>
            </a:extLst>
          </p:cNvPr>
          <p:cNvSpPr>
            <a:spLocks noGrp="1"/>
          </p:cNvSpPr>
          <p:nvPr>
            <p:ph type="sldNum" sz="quarter" idx="12"/>
          </p:nvPr>
        </p:nvSpPr>
        <p:spPr/>
        <p:txBody>
          <a:bodyPr/>
          <a:lstStyle/>
          <a:p>
            <a:fld id="{4572FAF5-9DEF-4D78-BC99-B46CB3A0BAEE}" type="slidenum">
              <a:rPr lang="en-GB" smtClean="0"/>
              <a:t>‹#›</a:t>
            </a:fld>
            <a:endParaRPr lang="en-GB"/>
          </a:p>
        </p:txBody>
      </p:sp>
    </p:spTree>
    <p:extLst>
      <p:ext uri="{BB962C8B-B14F-4D97-AF65-F5344CB8AC3E}">
        <p14:creationId xmlns:p14="http://schemas.microsoft.com/office/powerpoint/2010/main" val="3233769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9E32A3-507A-468E-AA12-B907E594B9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B7AD5E-373F-48B4-9890-9A487FE75D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03B170-E8FF-4C52-AD08-7D0C5C651B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281805-F5D5-48E0-9BCA-73D050E5878D}" type="datetimeFigureOut">
              <a:rPr lang="en-GB" smtClean="0"/>
              <a:t>12/10/2021</a:t>
            </a:fld>
            <a:endParaRPr lang="en-GB"/>
          </a:p>
        </p:txBody>
      </p:sp>
      <p:sp>
        <p:nvSpPr>
          <p:cNvPr id="5" name="Footer Placeholder 4">
            <a:extLst>
              <a:ext uri="{FF2B5EF4-FFF2-40B4-BE49-F238E27FC236}">
                <a16:creationId xmlns:a16="http://schemas.microsoft.com/office/drawing/2014/main" id="{3CA8B7E3-C02A-47D4-8832-B7E4C68CB9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9921CA4-F7F4-4C18-84F0-50BE8FB136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2FAF5-9DEF-4D78-BC99-B46CB3A0BAEE}" type="slidenum">
              <a:rPr lang="en-GB" smtClean="0"/>
              <a:t>‹#›</a:t>
            </a:fld>
            <a:endParaRPr lang="en-GB"/>
          </a:p>
        </p:txBody>
      </p:sp>
    </p:spTree>
    <p:extLst>
      <p:ext uri="{BB962C8B-B14F-4D97-AF65-F5344CB8AC3E}">
        <p14:creationId xmlns:p14="http://schemas.microsoft.com/office/powerpoint/2010/main" val="3678982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54704-A2AD-4584-A96C-55D1E8C76C61}"/>
              </a:ext>
            </a:extLst>
          </p:cNvPr>
          <p:cNvSpPr>
            <a:spLocks noGrp="1"/>
          </p:cNvSpPr>
          <p:nvPr>
            <p:ph type="ctrTitle"/>
          </p:nvPr>
        </p:nvSpPr>
        <p:spPr/>
        <p:txBody>
          <a:bodyPr/>
          <a:lstStyle/>
          <a:p>
            <a:r>
              <a:rPr lang="en-GB" dirty="0"/>
              <a:t>Tolling time – and a possible alternative</a:t>
            </a:r>
          </a:p>
        </p:txBody>
      </p:sp>
      <p:sp>
        <p:nvSpPr>
          <p:cNvPr id="3" name="Subtitle 2">
            <a:extLst>
              <a:ext uri="{FF2B5EF4-FFF2-40B4-BE49-F238E27FC236}">
                <a16:creationId xmlns:a16="http://schemas.microsoft.com/office/drawing/2014/main" id="{295204B3-CE31-4953-A556-364748B243CC}"/>
              </a:ext>
            </a:extLst>
          </p:cNvPr>
          <p:cNvSpPr>
            <a:spLocks noGrp="1"/>
          </p:cNvSpPr>
          <p:nvPr>
            <p:ph type="subTitle" idx="1"/>
          </p:nvPr>
        </p:nvSpPr>
        <p:spPr/>
        <p:txBody>
          <a:bodyPr>
            <a:normAutofit lnSpcReduction="10000"/>
          </a:bodyPr>
          <a:lstStyle/>
          <a:p>
            <a:r>
              <a:rPr lang="en-GB" dirty="0"/>
              <a:t>Prepared by</a:t>
            </a:r>
          </a:p>
          <a:p>
            <a:r>
              <a:rPr lang="en-GB" dirty="0"/>
              <a:t>Malcolm Hutty</a:t>
            </a:r>
          </a:p>
          <a:p>
            <a:r>
              <a:rPr lang="en-GB" dirty="0"/>
              <a:t>As a discussion document for consideration of the ICANN IOT</a:t>
            </a:r>
          </a:p>
          <a:p>
            <a:r>
              <a:rPr lang="en-GB" dirty="0"/>
              <a:t>12</a:t>
            </a:r>
            <a:r>
              <a:rPr lang="en-GB" baseline="30000" dirty="0"/>
              <a:t>th</a:t>
            </a:r>
            <a:r>
              <a:rPr lang="en-GB" dirty="0"/>
              <a:t> October 2021</a:t>
            </a:r>
          </a:p>
        </p:txBody>
      </p:sp>
    </p:spTree>
    <p:extLst>
      <p:ext uri="{BB962C8B-B14F-4D97-AF65-F5344CB8AC3E}">
        <p14:creationId xmlns:p14="http://schemas.microsoft.com/office/powerpoint/2010/main" val="4282708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05586-4C18-49DE-8B1A-14C970540C2C}"/>
              </a:ext>
            </a:extLst>
          </p:cNvPr>
          <p:cNvSpPr>
            <a:spLocks noGrp="1"/>
          </p:cNvSpPr>
          <p:nvPr>
            <p:ph type="title"/>
          </p:nvPr>
        </p:nvSpPr>
        <p:spPr/>
        <p:txBody>
          <a:bodyPr/>
          <a:lstStyle/>
          <a:p>
            <a:r>
              <a:rPr lang="en-GB" dirty="0"/>
              <a:t>A possible assessment</a:t>
            </a:r>
          </a:p>
        </p:txBody>
      </p:sp>
      <p:graphicFrame>
        <p:nvGraphicFramePr>
          <p:cNvPr id="4" name="Table 4">
            <a:extLst>
              <a:ext uri="{FF2B5EF4-FFF2-40B4-BE49-F238E27FC236}">
                <a16:creationId xmlns:a16="http://schemas.microsoft.com/office/drawing/2014/main" id="{59BB8B2E-B9D0-45C8-9AFD-BB15E9DCA3F4}"/>
              </a:ext>
            </a:extLst>
          </p:cNvPr>
          <p:cNvGraphicFramePr>
            <a:graphicFrameLocks noGrp="1"/>
          </p:cNvGraphicFramePr>
          <p:nvPr>
            <p:ph idx="1"/>
            <p:extLst>
              <p:ext uri="{D42A27DB-BD31-4B8C-83A1-F6EECF244321}">
                <p14:modId xmlns:p14="http://schemas.microsoft.com/office/powerpoint/2010/main" val="3867213408"/>
              </p:ext>
            </p:extLst>
          </p:nvPr>
        </p:nvGraphicFramePr>
        <p:xfrm>
          <a:off x="838200" y="1825625"/>
          <a:ext cx="10515600" cy="3749040"/>
        </p:xfrm>
        <a:graphic>
          <a:graphicData uri="http://schemas.openxmlformats.org/drawingml/2006/table">
            <a:tbl>
              <a:tblPr firstRow="1" bandRow="1">
                <a:tableStyleId>{7E9639D4-E3E2-4D34-9284-5A2195B3D0D7}</a:tableStyleId>
              </a:tblPr>
              <a:tblGrid>
                <a:gridCol w="1155492">
                  <a:extLst>
                    <a:ext uri="{9D8B030D-6E8A-4147-A177-3AD203B41FA5}">
                      <a16:colId xmlns:a16="http://schemas.microsoft.com/office/drawing/2014/main" val="2414892497"/>
                    </a:ext>
                  </a:extLst>
                </a:gridCol>
                <a:gridCol w="4811842">
                  <a:extLst>
                    <a:ext uri="{9D8B030D-6E8A-4147-A177-3AD203B41FA5}">
                      <a16:colId xmlns:a16="http://schemas.microsoft.com/office/drawing/2014/main" val="266592109"/>
                    </a:ext>
                  </a:extLst>
                </a:gridCol>
                <a:gridCol w="1581463">
                  <a:extLst>
                    <a:ext uri="{9D8B030D-6E8A-4147-A177-3AD203B41FA5}">
                      <a16:colId xmlns:a16="http://schemas.microsoft.com/office/drawing/2014/main" val="1613089602"/>
                    </a:ext>
                  </a:extLst>
                </a:gridCol>
                <a:gridCol w="2966803">
                  <a:extLst>
                    <a:ext uri="{9D8B030D-6E8A-4147-A177-3AD203B41FA5}">
                      <a16:colId xmlns:a16="http://schemas.microsoft.com/office/drawing/2014/main" val="2421417939"/>
                    </a:ext>
                  </a:extLst>
                </a:gridCol>
              </a:tblGrid>
              <a:tr h="370840">
                <a:tc>
                  <a:txBody>
                    <a:bodyPr/>
                    <a:lstStyle/>
                    <a:p>
                      <a:r>
                        <a:rPr lang="en-GB" dirty="0"/>
                        <a:t>Process</a:t>
                      </a:r>
                    </a:p>
                  </a:txBody>
                  <a:tcPr/>
                </a:tc>
                <a:tc>
                  <a:txBody>
                    <a:bodyPr/>
                    <a:lstStyle/>
                    <a:p>
                      <a:r>
                        <a:rPr lang="en-GB" dirty="0"/>
                        <a:t>Issues</a:t>
                      </a:r>
                    </a:p>
                  </a:txBody>
                  <a:tcPr/>
                </a:tc>
                <a:tc>
                  <a:txBody>
                    <a:bodyPr/>
                    <a:lstStyle/>
                    <a:p>
                      <a:r>
                        <a:rPr lang="en-GB" dirty="0"/>
                        <a:t>Compromise option works?</a:t>
                      </a:r>
                    </a:p>
                  </a:txBody>
                  <a:tcPr/>
                </a:tc>
                <a:tc>
                  <a:txBody>
                    <a:bodyPr/>
                    <a:lstStyle/>
                    <a:p>
                      <a:r>
                        <a:rPr lang="en-GB" dirty="0"/>
                        <a:t>Outcome</a:t>
                      </a:r>
                    </a:p>
                  </a:txBody>
                  <a:tcPr/>
                </a:tc>
                <a:extLst>
                  <a:ext uri="{0D108BD9-81ED-4DB2-BD59-A6C34878D82A}">
                    <a16:rowId xmlns:a16="http://schemas.microsoft.com/office/drawing/2014/main" val="3146217752"/>
                  </a:ext>
                </a:extLst>
              </a:tr>
              <a:tr h="370840">
                <a:tc>
                  <a:txBody>
                    <a:bodyPr/>
                    <a:lstStyle/>
                    <a:p>
                      <a:r>
                        <a:rPr lang="en-GB" dirty="0"/>
                        <a:t>RFR</a:t>
                      </a:r>
                    </a:p>
                  </a:txBody>
                  <a:tcPr anchor="ctr"/>
                </a:tc>
                <a:tc>
                  <a:txBody>
                    <a:bodyPr/>
                    <a:lstStyle/>
                    <a:p>
                      <a:r>
                        <a:rPr lang="en-GB" dirty="0"/>
                        <a:t>No ongoing work for Claimant once initiated.</a:t>
                      </a:r>
                    </a:p>
                    <a:p>
                      <a:r>
                        <a:rPr lang="en-GB" dirty="0"/>
                        <a:t>Outcome is predictable (tends toward binary).</a:t>
                      </a:r>
                    </a:p>
                  </a:txBody>
                  <a:tcPr anchor="ctr"/>
                </a:tc>
                <a:tc>
                  <a:txBody>
                    <a:bodyPr/>
                    <a:lstStyle/>
                    <a:p>
                      <a:pPr algn="ctr"/>
                      <a:r>
                        <a:rPr lang="en-GB" sz="3600" dirty="0">
                          <a:solidFill>
                            <a:srgbClr val="92D050"/>
                          </a:solidFill>
                          <a:sym typeface="Wingdings" panose="05000000000000000000" pitchFamily="2" charset="2"/>
                        </a:rPr>
                        <a:t></a:t>
                      </a:r>
                      <a:endParaRPr lang="en-GB" sz="3600" dirty="0"/>
                    </a:p>
                  </a:txBody>
                  <a:tcPr anchor="ctr"/>
                </a:tc>
                <a:tc>
                  <a:txBody>
                    <a:bodyPr/>
                    <a:lstStyle/>
                    <a:p>
                      <a:r>
                        <a:rPr lang="en-GB" dirty="0"/>
                        <a:t>No tolling; </a:t>
                      </a:r>
                    </a:p>
                    <a:p>
                      <a:r>
                        <a:rPr lang="en-GB" dirty="0"/>
                        <a:t>supplementary time instead</a:t>
                      </a:r>
                    </a:p>
                  </a:txBody>
                  <a:tcPr anchor="ctr"/>
                </a:tc>
                <a:extLst>
                  <a:ext uri="{0D108BD9-81ED-4DB2-BD59-A6C34878D82A}">
                    <a16:rowId xmlns:a16="http://schemas.microsoft.com/office/drawing/2014/main" val="3222005570"/>
                  </a:ext>
                </a:extLst>
              </a:tr>
              <a:tr h="370840">
                <a:tc>
                  <a:txBody>
                    <a:bodyPr/>
                    <a:lstStyle/>
                    <a:p>
                      <a:r>
                        <a:rPr lang="en-GB" dirty="0"/>
                        <a:t>Ombuds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Active engagement needed by Claimant.</a:t>
                      </a:r>
                    </a:p>
                  </a:txBody>
                  <a:tcPr anchor="ctr"/>
                </a:tc>
                <a:tc>
                  <a:txBody>
                    <a:bodyPr/>
                    <a:lstStyle/>
                    <a:p>
                      <a:pPr algn="ctr"/>
                      <a:r>
                        <a:rPr lang="en-GB" sz="3600" dirty="0">
                          <a:solidFill>
                            <a:srgbClr val="00B0F0"/>
                          </a:solidFill>
                          <a:sym typeface="Wingdings" panose="05000000000000000000" pitchFamily="2" charset="2"/>
                        </a:rPr>
                        <a:t></a:t>
                      </a:r>
                      <a:endParaRPr lang="en-GB" sz="3600" dirty="0">
                        <a:solidFill>
                          <a:srgbClr val="00B0F0"/>
                        </a:solidFill>
                      </a:endParaRPr>
                    </a:p>
                  </a:txBody>
                  <a:tcPr anchor="ctr"/>
                </a:tc>
                <a:tc>
                  <a:txBody>
                    <a:bodyPr/>
                    <a:lstStyle/>
                    <a:p>
                      <a:r>
                        <a:rPr lang="en-GB" dirty="0"/>
                        <a:t>?</a:t>
                      </a:r>
                    </a:p>
                  </a:txBody>
                  <a:tcPr anchor="ctr"/>
                </a:tc>
                <a:extLst>
                  <a:ext uri="{0D108BD9-81ED-4DB2-BD59-A6C34878D82A}">
                    <a16:rowId xmlns:a16="http://schemas.microsoft.com/office/drawing/2014/main" val="4195368594"/>
                  </a:ext>
                </a:extLst>
              </a:tr>
              <a:tr h="370840">
                <a:tc>
                  <a:txBody>
                    <a:bodyPr/>
                    <a:lstStyle/>
                    <a:p>
                      <a:r>
                        <a:rPr lang="en-GB" dirty="0"/>
                        <a:t>DIDP</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Whether to file IRP and contents of claim may depend entirely on contents of documents disclosed only at end of this process.</a:t>
                      </a:r>
                    </a:p>
                  </a:txBody>
                  <a:tcPr anchor="ctr"/>
                </a:tc>
                <a:tc>
                  <a:txBody>
                    <a:bodyPr/>
                    <a:lstStyle/>
                    <a:p>
                      <a:pPr algn="ctr"/>
                      <a:r>
                        <a:rPr lang="en-GB" sz="3600" dirty="0">
                          <a:solidFill>
                            <a:srgbClr val="FF0000"/>
                          </a:solidFill>
                          <a:sym typeface="Wingdings" panose="05000000000000000000" pitchFamily="2" charset="2"/>
                        </a:rPr>
                        <a:t></a:t>
                      </a:r>
                      <a:endParaRPr lang="en-GB" sz="3600" dirty="0"/>
                    </a:p>
                  </a:txBody>
                  <a:tcPr anchor="ctr"/>
                </a:tc>
                <a:tc>
                  <a:txBody>
                    <a:bodyPr/>
                    <a:lstStyle/>
                    <a:p>
                      <a:r>
                        <a:rPr lang="en-GB" dirty="0"/>
                        <a:t>Tolling is required</a:t>
                      </a:r>
                    </a:p>
                  </a:txBody>
                  <a:tcPr anchor="ctr"/>
                </a:tc>
                <a:extLst>
                  <a:ext uri="{0D108BD9-81ED-4DB2-BD59-A6C34878D82A}">
                    <a16:rowId xmlns:a16="http://schemas.microsoft.com/office/drawing/2014/main" val="458411787"/>
                  </a:ext>
                </a:extLst>
              </a:tr>
              <a:tr h="370840">
                <a:tc>
                  <a:txBody>
                    <a:bodyPr/>
                    <a:lstStyle/>
                    <a:p>
                      <a:r>
                        <a:rPr lang="en-GB" dirty="0"/>
                        <a:t>CEP</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Active engagement needed by Claimant; this negotiation is potentially as complex/time-consuming/effortful as making IRP submissions.</a:t>
                      </a:r>
                    </a:p>
                  </a:txBody>
                  <a:tcPr anchor="ctr"/>
                </a:tc>
                <a:tc>
                  <a:txBody>
                    <a:bodyPr/>
                    <a:lstStyle/>
                    <a:p>
                      <a:pPr algn="ctr"/>
                      <a:r>
                        <a:rPr lang="en-GB" sz="3600" dirty="0">
                          <a:solidFill>
                            <a:srgbClr val="FF0000"/>
                          </a:solidFill>
                          <a:sym typeface="Wingdings" panose="05000000000000000000" pitchFamily="2" charset="2"/>
                        </a:rPr>
                        <a:t></a:t>
                      </a:r>
                      <a:endParaRPr lang="en-GB" sz="3600" dirty="0"/>
                    </a:p>
                  </a:txBody>
                  <a:tcPr anchor="ctr"/>
                </a:tc>
                <a:tc>
                  <a:txBody>
                    <a:bodyPr/>
                    <a:lstStyle/>
                    <a:p>
                      <a:r>
                        <a:rPr lang="en-GB" dirty="0"/>
                        <a:t>Tolling is required</a:t>
                      </a:r>
                    </a:p>
                  </a:txBody>
                  <a:tcPr anchor="ctr"/>
                </a:tc>
                <a:extLst>
                  <a:ext uri="{0D108BD9-81ED-4DB2-BD59-A6C34878D82A}">
                    <a16:rowId xmlns:a16="http://schemas.microsoft.com/office/drawing/2014/main" val="602494720"/>
                  </a:ext>
                </a:extLst>
              </a:tr>
            </a:tbl>
          </a:graphicData>
        </a:graphic>
      </p:graphicFrame>
    </p:spTree>
    <p:extLst>
      <p:ext uri="{BB962C8B-B14F-4D97-AF65-F5344CB8AC3E}">
        <p14:creationId xmlns:p14="http://schemas.microsoft.com/office/powerpoint/2010/main" val="237330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56284-ACAD-4A37-BF39-0206414C5176}"/>
              </a:ext>
            </a:extLst>
          </p:cNvPr>
          <p:cNvSpPr>
            <a:spLocks noGrp="1"/>
          </p:cNvSpPr>
          <p:nvPr>
            <p:ph type="title"/>
          </p:nvPr>
        </p:nvSpPr>
        <p:spPr/>
        <p:txBody>
          <a:bodyPr/>
          <a:lstStyle/>
          <a:p>
            <a:r>
              <a:rPr lang="en-GB" dirty="0"/>
              <a:t>Definitions</a:t>
            </a:r>
          </a:p>
        </p:txBody>
      </p:sp>
      <p:sp>
        <p:nvSpPr>
          <p:cNvPr id="3" name="Content Placeholder 2">
            <a:extLst>
              <a:ext uri="{FF2B5EF4-FFF2-40B4-BE49-F238E27FC236}">
                <a16:creationId xmlns:a16="http://schemas.microsoft.com/office/drawing/2014/main" id="{A736EEDB-60DA-42FB-9E33-AAFB9009B71A}"/>
              </a:ext>
            </a:extLst>
          </p:cNvPr>
          <p:cNvSpPr>
            <a:spLocks noGrp="1"/>
          </p:cNvSpPr>
          <p:nvPr>
            <p:ph idx="1"/>
          </p:nvPr>
        </p:nvSpPr>
        <p:spPr/>
        <p:txBody>
          <a:bodyPr>
            <a:normAutofit lnSpcReduction="10000"/>
          </a:bodyPr>
          <a:lstStyle/>
          <a:p>
            <a:r>
              <a:rPr lang="en-GB" dirty="0"/>
              <a:t>For the purpose of this presentation, I take “tolling” to mean “stopping the clock” on counting the number of days to a deadline</a:t>
            </a:r>
          </a:p>
          <a:p>
            <a:endParaRPr lang="en-GB" dirty="0"/>
          </a:p>
          <a:p>
            <a:r>
              <a:rPr lang="en-GB" dirty="0"/>
              <a:t>Thus:</a:t>
            </a:r>
          </a:p>
          <a:p>
            <a:pPr lvl="1"/>
            <a:r>
              <a:rPr lang="en-GB" dirty="0"/>
              <a:t>Claimant C wishes to file an IRP</a:t>
            </a:r>
          </a:p>
          <a:p>
            <a:pPr lvl="1"/>
            <a:r>
              <a:rPr lang="en-GB" dirty="0"/>
              <a:t>Assume clock starts on Day 0</a:t>
            </a:r>
          </a:p>
          <a:p>
            <a:pPr lvl="1"/>
            <a:r>
              <a:rPr lang="en-GB" dirty="0"/>
              <a:t>Assumes C engages in another process (e.g. RFR, DIDP) and the rules say that time is “tolled” for the purposes of the IRP</a:t>
            </a:r>
          </a:p>
          <a:p>
            <a:pPr lvl="1"/>
            <a:r>
              <a:rPr lang="en-GB" dirty="0"/>
              <a:t>When calculating whether C is within time to file, tolling means that when you count the number of days between Day 0 and date of filing you omit from that count any calendar days that elapse during the ‘tolled’ process(es)</a:t>
            </a:r>
          </a:p>
        </p:txBody>
      </p:sp>
    </p:spTree>
    <p:extLst>
      <p:ext uri="{BB962C8B-B14F-4D97-AF65-F5344CB8AC3E}">
        <p14:creationId xmlns:p14="http://schemas.microsoft.com/office/powerpoint/2010/main" val="2337996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687B5-1F72-45C1-BBA4-41D6E2616630}"/>
              </a:ext>
            </a:extLst>
          </p:cNvPr>
          <p:cNvSpPr>
            <a:spLocks noGrp="1"/>
          </p:cNvSpPr>
          <p:nvPr>
            <p:ph type="title"/>
          </p:nvPr>
        </p:nvSpPr>
        <p:spPr/>
        <p:txBody>
          <a:bodyPr/>
          <a:lstStyle/>
          <a:p>
            <a:r>
              <a:rPr lang="en-GB" dirty="0"/>
              <a:t>Primary purpose of tolling</a:t>
            </a:r>
          </a:p>
        </p:txBody>
      </p:sp>
      <p:sp>
        <p:nvSpPr>
          <p:cNvPr id="3" name="Content Placeholder 2">
            <a:extLst>
              <a:ext uri="{FF2B5EF4-FFF2-40B4-BE49-F238E27FC236}">
                <a16:creationId xmlns:a16="http://schemas.microsoft.com/office/drawing/2014/main" id="{B0A80365-F8F4-481F-8CA3-D3FD982AF75D}"/>
              </a:ext>
            </a:extLst>
          </p:cNvPr>
          <p:cNvSpPr>
            <a:spLocks noGrp="1"/>
          </p:cNvSpPr>
          <p:nvPr>
            <p:ph idx="1"/>
          </p:nvPr>
        </p:nvSpPr>
        <p:spPr/>
        <p:txBody>
          <a:bodyPr>
            <a:normAutofit/>
          </a:bodyPr>
          <a:lstStyle/>
          <a:p>
            <a:pPr marL="0" indent="0">
              <a:buNone/>
            </a:pPr>
            <a:endParaRPr lang="en-GB" dirty="0"/>
          </a:p>
          <a:p>
            <a:pPr marL="0" indent="0">
              <a:buNone/>
            </a:pPr>
            <a:r>
              <a:rPr lang="en-GB" dirty="0"/>
              <a:t>The main purpose of tolling is to prevent the unfairness to the Claimant of being unable to bring an IRP claim because time has run out while another process is active.</a:t>
            </a:r>
          </a:p>
          <a:p>
            <a:pPr lvl="1"/>
            <a:r>
              <a:rPr lang="en-GB" dirty="0"/>
              <a:t>Which is particularly marked as Claimant may have little influence over how long that other process takes to complete</a:t>
            </a:r>
          </a:p>
          <a:p>
            <a:pPr lvl="1"/>
            <a:endParaRPr lang="en-GB" dirty="0"/>
          </a:p>
          <a:p>
            <a:pPr marL="0" indent="0">
              <a:buNone/>
            </a:pPr>
            <a:r>
              <a:rPr lang="en-GB" dirty="0"/>
              <a:t>NB: It is worth remembering that our purpose as the IOT is to create rules that </a:t>
            </a:r>
            <a:r>
              <a:rPr lang="en-GB" i="1" dirty="0"/>
              <a:t>facilitate</a:t>
            </a:r>
            <a:r>
              <a:rPr lang="en-GB" dirty="0"/>
              <a:t> Claimants bringing IRP claims in a timely fashion so disputes can be resolved, not to find ways to inhibit them.</a:t>
            </a:r>
          </a:p>
        </p:txBody>
      </p:sp>
    </p:spTree>
    <p:extLst>
      <p:ext uri="{BB962C8B-B14F-4D97-AF65-F5344CB8AC3E}">
        <p14:creationId xmlns:p14="http://schemas.microsoft.com/office/powerpoint/2010/main" val="3285477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5C305-08A6-4EFC-A630-E1DC95B43959}"/>
              </a:ext>
            </a:extLst>
          </p:cNvPr>
          <p:cNvSpPr>
            <a:spLocks noGrp="1"/>
          </p:cNvSpPr>
          <p:nvPr>
            <p:ph type="title"/>
          </p:nvPr>
        </p:nvSpPr>
        <p:spPr/>
        <p:txBody>
          <a:bodyPr/>
          <a:lstStyle/>
          <a:p>
            <a:r>
              <a:rPr lang="en-GB" dirty="0"/>
              <a:t>Secondary benefits of tolling</a:t>
            </a:r>
          </a:p>
        </p:txBody>
      </p:sp>
      <p:sp>
        <p:nvSpPr>
          <p:cNvPr id="3" name="Content Placeholder 2">
            <a:extLst>
              <a:ext uri="{FF2B5EF4-FFF2-40B4-BE49-F238E27FC236}">
                <a16:creationId xmlns:a16="http://schemas.microsoft.com/office/drawing/2014/main" id="{A30B8C00-E5CA-47AB-872F-1658274F195E}"/>
              </a:ext>
            </a:extLst>
          </p:cNvPr>
          <p:cNvSpPr>
            <a:spLocks noGrp="1"/>
          </p:cNvSpPr>
          <p:nvPr>
            <p:ph idx="1"/>
          </p:nvPr>
        </p:nvSpPr>
        <p:spPr/>
        <p:txBody>
          <a:bodyPr>
            <a:normAutofit lnSpcReduction="10000"/>
          </a:bodyPr>
          <a:lstStyle/>
          <a:p>
            <a:pPr marL="514350" indent="-514350">
              <a:buFont typeface="+mj-lt"/>
              <a:buAutoNum type="arabicPeriod" startAt="2"/>
            </a:pPr>
            <a:r>
              <a:rPr lang="en-GB" dirty="0"/>
              <a:t>Tolling encourages use of non-IRP processes by removing a negative incentive, namely that time might run out during that process.</a:t>
            </a:r>
          </a:p>
          <a:p>
            <a:pPr lvl="1"/>
            <a:r>
              <a:rPr lang="en-GB" dirty="0"/>
              <a:t>This could in turn reduce number of IRPs (if disputes are resolved by other process) and reduce cost and scope of those that remain (by narrowing the issues in dispute; in particular, it is valuable to achieve agreement on facts, as then we avoid the need for the IRP to conduct fact-finding of its own).</a:t>
            </a:r>
          </a:p>
          <a:p>
            <a:pPr marL="514350" indent="-514350">
              <a:buFont typeface="+mj-lt"/>
              <a:buAutoNum type="arabicPeriod" startAt="2"/>
            </a:pPr>
            <a:r>
              <a:rPr lang="en-GB" dirty="0"/>
              <a:t>Tolling reduces wasted work by removing incentive for Claimant to abandon the alternative process in mid-flow so as to file an IRP in time</a:t>
            </a:r>
          </a:p>
          <a:p>
            <a:pPr marL="514350" indent="-514350">
              <a:buFont typeface="+mj-lt"/>
              <a:buAutoNum type="arabicPeriod" startAt="2"/>
            </a:pPr>
            <a:r>
              <a:rPr lang="en-GB" dirty="0"/>
              <a:t>Tolling removes the necessity to run multiple processes in parallel, which may be an undue strain on resources for some Claimants</a:t>
            </a:r>
          </a:p>
          <a:p>
            <a:endParaRPr lang="en-GB" dirty="0"/>
          </a:p>
        </p:txBody>
      </p:sp>
    </p:spTree>
    <p:extLst>
      <p:ext uri="{BB962C8B-B14F-4D97-AF65-F5344CB8AC3E}">
        <p14:creationId xmlns:p14="http://schemas.microsoft.com/office/powerpoint/2010/main" val="2553674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4F8E6-38F3-4E6D-9588-571A3BAB2590}"/>
              </a:ext>
            </a:extLst>
          </p:cNvPr>
          <p:cNvSpPr>
            <a:spLocks noGrp="1"/>
          </p:cNvSpPr>
          <p:nvPr>
            <p:ph type="title"/>
          </p:nvPr>
        </p:nvSpPr>
        <p:spPr/>
        <p:txBody>
          <a:bodyPr/>
          <a:lstStyle/>
          <a:p>
            <a:r>
              <a:rPr lang="en-GB" dirty="0"/>
              <a:t>Downsides of tolling</a:t>
            </a:r>
          </a:p>
        </p:txBody>
      </p:sp>
      <p:sp>
        <p:nvSpPr>
          <p:cNvPr id="3" name="Content Placeholder 2">
            <a:extLst>
              <a:ext uri="{FF2B5EF4-FFF2-40B4-BE49-F238E27FC236}">
                <a16:creationId xmlns:a16="http://schemas.microsoft.com/office/drawing/2014/main" id="{EA0703E8-2ADC-4AA0-B387-CF7DDC973803}"/>
              </a:ext>
            </a:extLst>
          </p:cNvPr>
          <p:cNvSpPr>
            <a:spLocks noGrp="1"/>
          </p:cNvSpPr>
          <p:nvPr>
            <p:ph idx="1"/>
          </p:nvPr>
        </p:nvSpPr>
        <p:spPr/>
        <p:txBody>
          <a:bodyPr>
            <a:normAutofit/>
          </a:bodyPr>
          <a:lstStyle/>
          <a:p>
            <a:pPr marL="514350" indent="-514350">
              <a:buFont typeface="+mj-lt"/>
              <a:buAutoNum type="arabicPeriod"/>
            </a:pPr>
            <a:r>
              <a:rPr lang="en-GB" dirty="0"/>
              <a:t>One of the core aims of the IRP is the timely resolution of disputes. The ultimate outcome of the IRP is delayed if we allow the parties to suspend its timing rules so as to conduct other processes.</a:t>
            </a:r>
          </a:p>
          <a:p>
            <a:pPr marL="514350" indent="-514350">
              <a:buFont typeface="+mj-lt"/>
              <a:buAutoNum type="arabicPeriod"/>
            </a:pPr>
            <a:endParaRPr lang="en-GB" dirty="0"/>
          </a:p>
          <a:p>
            <a:pPr marL="514350" indent="-514350">
              <a:buFont typeface="+mj-lt"/>
              <a:buAutoNum type="arabicPeriod"/>
            </a:pPr>
            <a:r>
              <a:rPr lang="en-GB" dirty="0"/>
              <a:t>Tolling allows either party to force a delay for its own sake, by initiating another process even when that is unnecessary or futile</a:t>
            </a:r>
          </a:p>
          <a:p>
            <a:pPr marL="514350" indent="-514350">
              <a:buFont typeface="+mj-lt"/>
              <a:buAutoNum type="arabicPeriod"/>
            </a:pPr>
            <a:endParaRPr lang="en-GB" dirty="0"/>
          </a:p>
          <a:p>
            <a:pPr marL="514350" indent="-514350">
              <a:buFont typeface="+mj-lt"/>
              <a:buAutoNum type="arabicPeriod"/>
            </a:pPr>
            <a:r>
              <a:rPr lang="en-GB" dirty="0"/>
              <a:t>Tolling removes any incentive for the Claimant to run multiple processes in parallel, which would save elapsed time if feasible</a:t>
            </a:r>
          </a:p>
        </p:txBody>
      </p:sp>
    </p:spTree>
    <p:extLst>
      <p:ext uri="{BB962C8B-B14F-4D97-AF65-F5344CB8AC3E}">
        <p14:creationId xmlns:p14="http://schemas.microsoft.com/office/powerpoint/2010/main" val="2973830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09A04-97D8-4E21-A96E-A0BF5553E6E3}"/>
              </a:ext>
            </a:extLst>
          </p:cNvPr>
          <p:cNvSpPr>
            <a:spLocks noGrp="1"/>
          </p:cNvSpPr>
          <p:nvPr>
            <p:ph type="title"/>
          </p:nvPr>
        </p:nvSpPr>
        <p:spPr/>
        <p:txBody>
          <a:bodyPr/>
          <a:lstStyle/>
          <a:p>
            <a:r>
              <a:rPr lang="en-GB" dirty="0"/>
              <a:t>Compromise?</a:t>
            </a:r>
          </a:p>
        </p:txBody>
      </p:sp>
      <p:sp>
        <p:nvSpPr>
          <p:cNvPr id="3" name="Content Placeholder 2">
            <a:extLst>
              <a:ext uri="{FF2B5EF4-FFF2-40B4-BE49-F238E27FC236}">
                <a16:creationId xmlns:a16="http://schemas.microsoft.com/office/drawing/2014/main" id="{E271A0F3-CF09-4234-959D-5C8E9032F1BC}"/>
              </a:ext>
            </a:extLst>
          </p:cNvPr>
          <p:cNvSpPr>
            <a:spLocks noGrp="1"/>
          </p:cNvSpPr>
          <p:nvPr>
            <p:ph idx="1"/>
          </p:nvPr>
        </p:nvSpPr>
        <p:spPr/>
        <p:txBody>
          <a:bodyPr/>
          <a:lstStyle/>
          <a:p>
            <a:endParaRPr lang="en-GB" dirty="0"/>
          </a:p>
          <a:p>
            <a:pPr marL="0" indent="0">
              <a:buNone/>
            </a:pPr>
            <a:endParaRPr lang="en-GB" dirty="0"/>
          </a:p>
          <a:p>
            <a:pPr marL="0" indent="0" algn="ctr">
              <a:buNone/>
            </a:pPr>
            <a:r>
              <a:rPr lang="en-GB" dirty="0"/>
              <a:t>Is it possible that some alternative to tolling exists that would deliver the benefits of tolling, while avoiding its downsides?</a:t>
            </a:r>
          </a:p>
        </p:txBody>
      </p:sp>
    </p:spTree>
    <p:extLst>
      <p:ext uri="{BB962C8B-B14F-4D97-AF65-F5344CB8AC3E}">
        <p14:creationId xmlns:p14="http://schemas.microsoft.com/office/powerpoint/2010/main" val="1097005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1C2BE-F48C-4B74-A159-ACB5296EE3D7}"/>
              </a:ext>
            </a:extLst>
          </p:cNvPr>
          <p:cNvSpPr>
            <a:spLocks noGrp="1"/>
          </p:cNvSpPr>
          <p:nvPr>
            <p:ph type="title"/>
          </p:nvPr>
        </p:nvSpPr>
        <p:spPr/>
        <p:txBody>
          <a:bodyPr/>
          <a:lstStyle/>
          <a:p>
            <a:r>
              <a:rPr lang="en-GB" dirty="0"/>
              <a:t>Option: supplementary time instead of tolling</a:t>
            </a:r>
          </a:p>
        </p:txBody>
      </p:sp>
      <p:sp>
        <p:nvSpPr>
          <p:cNvPr id="3" name="Content Placeholder 2">
            <a:extLst>
              <a:ext uri="{FF2B5EF4-FFF2-40B4-BE49-F238E27FC236}">
                <a16:creationId xmlns:a16="http://schemas.microsoft.com/office/drawing/2014/main" id="{BEC3FF79-54FC-43D4-AFB2-12906319C044}"/>
              </a:ext>
            </a:extLst>
          </p:cNvPr>
          <p:cNvSpPr>
            <a:spLocks noGrp="1"/>
          </p:cNvSpPr>
          <p:nvPr>
            <p:ph idx="1"/>
          </p:nvPr>
        </p:nvSpPr>
        <p:spPr>
          <a:xfrm>
            <a:off x="838199" y="1825625"/>
            <a:ext cx="10794167" cy="4351338"/>
          </a:xfrm>
        </p:spPr>
        <p:txBody>
          <a:bodyPr>
            <a:normAutofit fontScale="85000" lnSpcReduction="20000"/>
          </a:bodyPr>
          <a:lstStyle/>
          <a:p>
            <a:r>
              <a:rPr lang="en-GB" dirty="0"/>
              <a:t>Under this alternative:</a:t>
            </a:r>
          </a:p>
          <a:p>
            <a:pPr lvl="1"/>
            <a:r>
              <a:rPr lang="en-GB" dirty="0"/>
              <a:t>Time in another process is NOT tolled; but</a:t>
            </a:r>
          </a:p>
          <a:p>
            <a:pPr lvl="1"/>
            <a:r>
              <a:rPr lang="en-GB" dirty="0"/>
              <a:t>We offer</a:t>
            </a:r>
            <a:r>
              <a:rPr lang="en-GB" baseline="30000" dirty="0"/>
              <a:t>1</a:t>
            </a:r>
            <a:r>
              <a:rPr lang="en-GB" dirty="0"/>
              <a:t> Claimant alternative deadline of a fixed period (e.g. 60 days) after the completion of alternative process (i.e. processes we would have otherwise considered eligible for tolling)</a:t>
            </a:r>
          </a:p>
          <a:p>
            <a:pPr lvl="1"/>
            <a:endParaRPr lang="en-GB" dirty="0"/>
          </a:p>
          <a:p>
            <a:r>
              <a:rPr lang="en-GB" dirty="0"/>
              <a:t>By example:</a:t>
            </a:r>
          </a:p>
          <a:p>
            <a:pPr lvl="1"/>
            <a:r>
              <a:rPr lang="en-GB" dirty="0"/>
              <a:t>Claimant C wishes to file an IRP</a:t>
            </a:r>
          </a:p>
          <a:p>
            <a:pPr lvl="1"/>
            <a:r>
              <a:rPr lang="en-GB" dirty="0"/>
              <a:t>Assume clock starts on Day 0</a:t>
            </a:r>
          </a:p>
          <a:p>
            <a:pPr lvl="1"/>
            <a:r>
              <a:rPr lang="en-GB" dirty="0"/>
              <a:t>After 60 days they file an RFR</a:t>
            </a:r>
          </a:p>
          <a:p>
            <a:pPr lvl="1"/>
            <a:r>
              <a:rPr lang="en-GB" dirty="0"/>
              <a:t>The RFR takes 135 days to complete</a:t>
            </a:r>
          </a:p>
          <a:p>
            <a:pPr lvl="1"/>
            <a:r>
              <a:rPr lang="en-GB" dirty="0"/>
              <a:t>C may file up to 60 days after RFR completes, despite being otherwise out of time</a:t>
            </a:r>
          </a:p>
          <a:p>
            <a:pPr lvl="1"/>
            <a:r>
              <a:rPr lang="en-GB" dirty="0"/>
              <a:t>This compares with 135 days after RFR completes, if we toll the RFR</a:t>
            </a:r>
          </a:p>
          <a:p>
            <a:pPr lvl="1"/>
            <a:endParaRPr lang="en-GB" dirty="0"/>
          </a:p>
          <a:p>
            <a:pPr marL="457200" lvl="1" indent="0">
              <a:buNone/>
            </a:pPr>
            <a:r>
              <a:rPr lang="en-GB" sz="2100" baseline="30000" dirty="0"/>
              <a:t>1 </a:t>
            </a:r>
            <a:r>
              <a:rPr lang="en-GB" sz="2100" dirty="0"/>
              <a:t>NB: If process completes well before ordinary deadline for filing, Claimant still has until when deadline would ordinarily run out. We do not </a:t>
            </a:r>
            <a:r>
              <a:rPr lang="en-GB" sz="2100" i="1" dirty="0"/>
              <a:t>penalise </a:t>
            </a:r>
            <a:r>
              <a:rPr lang="en-GB" sz="2100" dirty="0"/>
              <a:t>the Claimant with a shorter deadline.</a:t>
            </a:r>
          </a:p>
          <a:p>
            <a:pPr lvl="1"/>
            <a:endParaRPr lang="en-GB" dirty="0"/>
          </a:p>
        </p:txBody>
      </p:sp>
    </p:spTree>
    <p:extLst>
      <p:ext uri="{BB962C8B-B14F-4D97-AF65-F5344CB8AC3E}">
        <p14:creationId xmlns:p14="http://schemas.microsoft.com/office/powerpoint/2010/main" val="607775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56A80-8E29-4E03-A3AB-1B5B99160B6E}"/>
              </a:ext>
            </a:extLst>
          </p:cNvPr>
          <p:cNvSpPr>
            <a:spLocks noGrp="1"/>
          </p:cNvSpPr>
          <p:nvPr>
            <p:ph type="title"/>
          </p:nvPr>
        </p:nvSpPr>
        <p:spPr>
          <a:xfrm>
            <a:off x="838199" y="365125"/>
            <a:ext cx="11026515" cy="1325563"/>
          </a:xfrm>
        </p:spPr>
        <p:txBody>
          <a:bodyPr/>
          <a:lstStyle/>
          <a:p>
            <a:r>
              <a:rPr lang="en-GB" dirty="0"/>
              <a:t>Checklist against interests previously mentioned</a:t>
            </a:r>
          </a:p>
        </p:txBody>
      </p:sp>
      <p:graphicFrame>
        <p:nvGraphicFramePr>
          <p:cNvPr id="4" name="Table 4">
            <a:extLst>
              <a:ext uri="{FF2B5EF4-FFF2-40B4-BE49-F238E27FC236}">
                <a16:creationId xmlns:a16="http://schemas.microsoft.com/office/drawing/2014/main" id="{34B5E2FA-5634-4BDA-8CB1-87554893AF0E}"/>
              </a:ext>
            </a:extLst>
          </p:cNvPr>
          <p:cNvGraphicFramePr>
            <a:graphicFrameLocks noGrp="1"/>
          </p:cNvGraphicFramePr>
          <p:nvPr>
            <p:ph idx="1"/>
            <p:extLst>
              <p:ext uri="{D42A27DB-BD31-4B8C-83A1-F6EECF244321}">
                <p14:modId xmlns:p14="http://schemas.microsoft.com/office/powerpoint/2010/main" val="2965095940"/>
              </p:ext>
            </p:extLst>
          </p:nvPr>
        </p:nvGraphicFramePr>
        <p:xfrm>
          <a:off x="838200" y="1825625"/>
          <a:ext cx="10515600" cy="4785360"/>
        </p:xfrm>
        <a:graphic>
          <a:graphicData uri="http://schemas.openxmlformats.org/drawingml/2006/table">
            <a:tbl>
              <a:tblPr firstRow="1" bandRow="1">
                <a:tableStyleId>{2D5ABB26-0587-4C30-8999-92F81FD0307C}</a:tableStyleId>
              </a:tblPr>
              <a:tblGrid>
                <a:gridCol w="870679">
                  <a:extLst>
                    <a:ext uri="{9D8B030D-6E8A-4147-A177-3AD203B41FA5}">
                      <a16:colId xmlns:a16="http://schemas.microsoft.com/office/drawing/2014/main" val="2505421857"/>
                    </a:ext>
                  </a:extLst>
                </a:gridCol>
                <a:gridCol w="9644921">
                  <a:extLst>
                    <a:ext uri="{9D8B030D-6E8A-4147-A177-3AD203B41FA5}">
                      <a16:colId xmlns:a16="http://schemas.microsoft.com/office/drawing/2014/main" val="1346897916"/>
                    </a:ext>
                  </a:extLst>
                </a:gridCol>
              </a:tblGrid>
              <a:tr h="370840">
                <a:tc>
                  <a:txBody>
                    <a:bodyPr/>
                    <a:lstStyle/>
                    <a:p>
                      <a:r>
                        <a:rPr lang="en-GB" sz="3600" dirty="0">
                          <a:solidFill>
                            <a:srgbClr val="92D050"/>
                          </a:solidFill>
                          <a:sym typeface="Wingdings" panose="05000000000000000000" pitchFamily="2" charset="2"/>
                        </a:rPr>
                        <a:t></a:t>
                      </a:r>
                      <a:endParaRPr lang="en-GB" sz="3600" dirty="0">
                        <a:solidFill>
                          <a:srgbClr val="92D05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t>Claimants would not lose opportunity to file due to another process</a:t>
                      </a:r>
                    </a:p>
                  </a:txBody>
                  <a:tcPr/>
                </a:tc>
                <a:extLst>
                  <a:ext uri="{0D108BD9-81ED-4DB2-BD59-A6C34878D82A}">
                    <a16:rowId xmlns:a16="http://schemas.microsoft.com/office/drawing/2014/main" val="1181899939"/>
                  </a:ext>
                </a:extLst>
              </a:tr>
              <a:tr h="370840">
                <a:tc>
                  <a:txBody>
                    <a:bodyPr/>
                    <a:lstStyle/>
                    <a:p>
                      <a:r>
                        <a:rPr lang="en-GB" sz="3600" dirty="0">
                          <a:solidFill>
                            <a:srgbClr val="92D050"/>
                          </a:solidFill>
                          <a:sym typeface="Wingdings" panose="05000000000000000000" pitchFamily="2" charset="2"/>
                        </a:rPr>
                        <a:t></a:t>
                      </a:r>
                      <a:endParaRPr lang="en-GB" sz="3600" dirty="0"/>
                    </a:p>
                  </a:txBody>
                  <a:tcPr/>
                </a:tc>
                <a:tc>
                  <a:txBody>
                    <a:bodyPr/>
                    <a:lstStyle/>
                    <a:p>
                      <a:r>
                        <a:rPr lang="en-GB" sz="2800" dirty="0"/>
                        <a:t>Removes disincentive to use faster cheaper processes than IRP</a:t>
                      </a:r>
                    </a:p>
                  </a:txBody>
                  <a:tcPr/>
                </a:tc>
                <a:extLst>
                  <a:ext uri="{0D108BD9-81ED-4DB2-BD59-A6C34878D82A}">
                    <a16:rowId xmlns:a16="http://schemas.microsoft.com/office/drawing/2014/main" val="1779785987"/>
                  </a:ext>
                </a:extLst>
              </a:tr>
              <a:tr h="370840">
                <a:tc>
                  <a:txBody>
                    <a:bodyPr/>
                    <a:lstStyle/>
                    <a:p>
                      <a:r>
                        <a:rPr lang="en-GB" sz="3600" dirty="0">
                          <a:solidFill>
                            <a:srgbClr val="92D050"/>
                          </a:solidFill>
                          <a:sym typeface="Wingdings" panose="05000000000000000000" pitchFamily="2" charset="2"/>
                        </a:rPr>
                        <a:t></a:t>
                      </a:r>
                      <a:endParaRPr lang="en-GB" sz="3600" dirty="0"/>
                    </a:p>
                  </a:txBody>
                  <a:tcPr/>
                </a:tc>
                <a:tc>
                  <a:txBody>
                    <a:bodyPr/>
                    <a:lstStyle/>
                    <a:p>
                      <a:r>
                        <a:rPr lang="en-GB" sz="2800" dirty="0"/>
                        <a:t>Avoids other processes being pre-maturely abandoned</a:t>
                      </a:r>
                    </a:p>
                  </a:txBody>
                  <a:tcPr/>
                </a:tc>
                <a:extLst>
                  <a:ext uri="{0D108BD9-81ED-4DB2-BD59-A6C34878D82A}">
                    <a16:rowId xmlns:a16="http://schemas.microsoft.com/office/drawing/2014/main" val="683080696"/>
                  </a:ext>
                </a:extLst>
              </a:tr>
              <a:tr h="370840">
                <a:tc>
                  <a:txBody>
                    <a:bodyPr/>
                    <a:lstStyle/>
                    <a:p>
                      <a:r>
                        <a:rPr lang="en-GB" sz="3600" dirty="0">
                          <a:solidFill>
                            <a:srgbClr val="FF0000"/>
                          </a:solidFill>
                          <a:sym typeface="Wingdings" panose="05000000000000000000" pitchFamily="2" charset="2"/>
                        </a:rPr>
                        <a:t></a:t>
                      </a:r>
                      <a:endParaRPr lang="en-GB" sz="3600" dirty="0">
                        <a:solidFill>
                          <a:srgbClr val="FF0000"/>
                        </a:solidFill>
                      </a:endParaRPr>
                    </a:p>
                  </a:txBody>
                  <a:tcPr/>
                </a:tc>
                <a:tc>
                  <a:txBody>
                    <a:bodyPr/>
                    <a:lstStyle/>
                    <a:p>
                      <a:r>
                        <a:rPr lang="en-GB" sz="2800" dirty="0"/>
                        <a:t>Avoids forcing Claimant to work on two processes at once</a:t>
                      </a:r>
                    </a:p>
                  </a:txBody>
                  <a:tcPr/>
                </a:tc>
                <a:extLst>
                  <a:ext uri="{0D108BD9-81ED-4DB2-BD59-A6C34878D82A}">
                    <a16:rowId xmlns:a16="http://schemas.microsoft.com/office/drawing/2014/main" val="2703192991"/>
                  </a:ext>
                </a:extLst>
              </a:tr>
              <a:tr h="370840">
                <a:tc>
                  <a:txBody>
                    <a:bodyPr/>
                    <a:lstStyle/>
                    <a:p>
                      <a:r>
                        <a:rPr lang="en-GB" sz="3600" dirty="0">
                          <a:solidFill>
                            <a:srgbClr val="92D050"/>
                          </a:solidFill>
                          <a:sym typeface="Wingdings" panose="05000000000000000000" pitchFamily="2" charset="2"/>
                        </a:rPr>
                        <a:t></a:t>
                      </a:r>
                      <a:endParaRPr lang="en-GB" sz="3600" dirty="0">
                        <a:solidFill>
                          <a:srgbClr val="FF0000"/>
                        </a:solidFill>
                      </a:endParaRPr>
                    </a:p>
                  </a:txBody>
                  <a:tcPr/>
                </a:tc>
                <a:tc>
                  <a:txBody>
                    <a:bodyPr/>
                    <a:lstStyle/>
                    <a:p>
                      <a:r>
                        <a:rPr lang="en-GB" sz="2800" dirty="0"/>
                        <a:t>Faster resolution</a:t>
                      </a:r>
                    </a:p>
                  </a:txBody>
                  <a:tcPr/>
                </a:tc>
                <a:extLst>
                  <a:ext uri="{0D108BD9-81ED-4DB2-BD59-A6C34878D82A}">
                    <a16:rowId xmlns:a16="http://schemas.microsoft.com/office/drawing/2014/main" val="2361126648"/>
                  </a:ext>
                </a:extLst>
              </a:tr>
              <a:tr h="370840">
                <a:tc>
                  <a:txBody>
                    <a:bodyPr/>
                    <a:lstStyle/>
                    <a:p>
                      <a:r>
                        <a:rPr lang="en-GB" sz="3600" dirty="0">
                          <a:solidFill>
                            <a:srgbClr val="92D050"/>
                          </a:solidFill>
                          <a:sym typeface="Wingdings" panose="05000000000000000000" pitchFamily="2" charset="2"/>
                        </a:rPr>
                        <a:t></a:t>
                      </a:r>
                      <a:endParaRPr lang="en-GB" sz="3600" dirty="0">
                        <a:solidFill>
                          <a:srgbClr val="FF0000"/>
                        </a:solidFill>
                      </a:endParaRPr>
                    </a:p>
                  </a:txBody>
                  <a:tcPr/>
                </a:tc>
                <a:tc>
                  <a:txBody>
                    <a:bodyPr/>
                    <a:lstStyle/>
                    <a:p>
                      <a:r>
                        <a:rPr lang="en-GB" sz="2800" dirty="0"/>
                        <a:t>Eliminates deliberate delay by gaming the timing </a:t>
                      </a:r>
                    </a:p>
                  </a:txBody>
                  <a:tcPr/>
                </a:tc>
                <a:extLst>
                  <a:ext uri="{0D108BD9-81ED-4DB2-BD59-A6C34878D82A}">
                    <a16:rowId xmlns:a16="http://schemas.microsoft.com/office/drawing/2014/main" val="506812239"/>
                  </a:ext>
                </a:extLst>
              </a:tr>
              <a:tr h="370840">
                <a:tc>
                  <a:txBody>
                    <a:bodyPr/>
                    <a:lstStyle/>
                    <a:p>
                      <a:r>
                        <a:rPr lang="en-GB" sz="3600" dirty="0">
                          <a:solidFill>
                            <a:srgbClr val="92D050"/>
                          </a:solidFill>
                          <a:sym typeface="Wingdings" panose="05000000000000000000" pitchFamily="2" charset="2"/>
                        </a:rPr>
                        <a:t></a:t>
                      </a:r>
                      <a:endParaRPr lang="en-GB" sz="3600" dirty="0">
                        <a:solidFill>
                          <a:srgbClr val="FF0000"/>
                        </a:solidFill>
                      </a:endParaRPr>
                    </a:p>
                  </a:txBody>
                  <a:tcPr/>
                </a:tc>
                <a:tc>
                  <a:txBody>
                    <a:bodyPr/>
                    <a:lstStyle/>
                    <a:p>
                      <a:r>
                        <a:rPr lang="en-GB" sz="2800" dirty="0"/>
                        <a:t>Saves time</a:t>
                      </a:r>
                    </a:p>
                  </a:txBody>
                  <a:tcPr/>
                </a:tc>
                <a:extLst>
                  <a:ext uri="{0D108BD9-81ED-4DB2-BD59-A6C34878D82A}">
                    <a16:rowId xmlns:a16="http://schemas.microsoft.com/office/drawing/2014/main" val="56522618"/>
                  </a:ext>
                </a:extLst>
              </a:tr>
            </a:tbl>
          </a:graphicData>
        </a:graphic>
      </p:graphicFrame>
    </p:spTree>
    <p:extLst>
      <p:ext uri="{BB962C8B-B14F-4D97-AF65-F5344CB8AC3E}">
        <p14:creationId xmlns:p14="http://schemas.microsoft.com/office/powerpoint/2010/main" val="81475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F4CC5-8B9F-44C0-9343-B8123E07D610}"/>
              </a:ext>
            </a:extLst>
          </p:cNvPr>
          <p:cNvSpPr>
            <a:spLocks noGrp="1"/>
          </p:cNvSpPr>
          <p:nvPr>
            <p:ph type="title"/>
          </p:nvPr>
        </p:nvSpPr>
        <p:spPr/>
        <p:txBody>
          <a:bodyPr/>
          <a:lstStyle/>
          <a:p>
            <a:r>
              <a:rPr lang="en-GB" dirty="0"/>
              <a:t>When would this option be appropriate?</a:t>
            </a:r>
          </a:p>
        </p:txBody>
      </p:sp>
      <p:sp>
        <p:nvSpPr>
          <p:cNvPr id="3" name="Content Placeholder 2">
            <a:extLst>
              <a:ext uri="{FF2B5EF4-FFF2-40B4-BE49-F238E27FC236}">
                <a16:creationId xmlns:a16="http://schemas.microsoft.com/office/drawing/2014/main" id="{941AC07A-3D3D-4752-B963-6B41DDC79E5A}"/>
              </a:ext>
            </a:extLst>
          </p:cNvPr>
          <p:cNvSpPr>
            <a:spLocks noGrp="1"/>
          </p:cNvSpPr>
          <p:nvPr>
            <p:ph idx="1"/>
          </p:nvPr>
        </p:nvSpPr>
        <p:spPr/>
        <p:txBody>
          <a:bodyPr/>
          <a:lstStyle/>
          <a:p>
            <a:endParaRPr lang="en-GB" dirty="0"/>
          </a:p>
          <a:p>
            <a:r>
              <a:rPr lang="en-GB" dirty="0"/>
              <a:t>This alternative option might be considered fair if we believe Claimant ought to be preparing their IRP claim for filing in parallel with conducting the other process.</a:t>
            </a:r>
          </a:p>
          <a:p>
            <a:endParaRPr lang="en-GB" dirty="0"/>
          </a:p>
          <a:p>
            <a:r>
              <a:rPr lang="en-GB" dirty="0"/>
              <a:t>Accordingly, this option might not be considered fair if we believe:</a:t>
            </a:r>
          </a:p>
          <a:p>
            <a:pPr marL="914400" lvl="1" indent="-457200">
              <a:buFont typeface="+mj-lt"/>
              <a:buAutoNum type="arabicPeriod"/>
            </a:pPr>
            <a:r>
              <a:rPr lang="en-GB" dirty="0"/>
              <a:t>Lack of foreknowledge of the outcome of that other process prevents or significantly inhibits Claimant from preparing their IRP claim in parallel; or</a:t>
            </a:r>
          </a:p>
          <a:p>
            <a:pPr marL="914400" lvl="1" indent="-457200">
              <a:buFont typeface="+mj-lt"/>
              <a:buAutoNum type="arabicPeriod"/>
            </a:pPr>
            <a:r>
              <a:rPr lang="en-GB" dirty="0"/>
              <a:t>Conducting two processes in parallel places an undue burden on Claimant</a:t>
            </a:r>
          </a:p>
        </p:txBody>
      </p:sp>
    </p:spTree>
    <p:extLst>
      <p:ext uri="{BB962C8B-B14F-4D97-AF65-F5344CB8AC3E}">
        <p14:creationId xmlns:p14="http://schemas.microsoft.com/office/powerpoint/2010/main" val="2002418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879</Words>
  <Application>Microsoft Office PowerPoint</Application>
  <PresentationFormat>Widescreen</PresentationFormat>
  <Paragraphs>93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Tolling time – and a possible alternative</vt:lpstr>
      <vt:lpstr>Definitions</vt:lpstr>
      <vt:lpstr>Primary purpose of tolling</vt:lpstr>
      <vt:lpstr>Secondary benefits of tolling</vt:lpstr>
      <vt:lpstr>Downsides of tolling</vt:lpstr>
      <vt:lpstr>Compromise?</vt:lpstr>
      <vt:lpstr>Option: supplementary time instead of tolling</vt:lpstr>
      <vt:lpstr>Checklist against interests previously mentioned</vt:lpstr>
      <vt:lpstr>When would this option be appropriate?</vt:lpstr>
      <vt:lpstr>A possible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Malcolm Hutty</dc:creator>
  <cp:lastModifiedBy>Malcolm Hutty</cp:lastModifiedBy>
  <cp:revision>11</cp:revision>
  <dcterms:created xsi:type="dcterms:W3CDTF">2021-10-12T10:50:21Z</dcterms:created>
  <dcterms:modified xsi:type="dcterms:W3CDTF">2021-10-12T12:19:32Z</dcterms:modified>
</cp:coreProperties>
</file>