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2" r:id="rId5"/>
    <p:sldId id="260" r:id="rId6"/>
    <p:sldId id="267" r:id="rId7"/>
    <p:sldId id="268" r:id="rId8"/>
    <p:sldId id="269"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8D3CC-4B33-40E9-93D2-DA7112DABE67}" type="datetimeFigureOut">
              <a:rPr lang="en-GB" smtClean="0"/>
              <a:t>17/09/2022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9C91F-6E7F-47D1-95CC-654F85830E84}" type="slidenum">
              <a:rPr lang="en-GB" smtClean="0"/>
              <a:t>‹#›</a:t>
            </a:fld>
            <a:endParaRPr lang="en-GB"/>
          </a:p>
        </p:txBody>
      </p:sp>
    </p:spTree>
    <p:extLst>
      <p:ext uri="{BB962C8B-B14F-4D97-AF65-F5344CB8AC3E}">
        <p14:creationId xmlns:p14="http://schemas.microsoft.com/office/powerpoint/2010/main" val="3557939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B56-32E2-4B40-B6C8-19A84EA83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05DA7-F7FD-4C7D-A0E4-AEAA3F726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5B9A-84F5-4DF0-9475-89382F83D878}"/>
              </a:ext>
            </a:extLst>
          </p:cNvPr>
          <p:cNvSpPr>
            <a:spLocks noGrp="1"/>
          </p:cNvSpPr>
          <p:nvPr>
            <p:ph type="dt" sz="half" idx="10"/>
          </p:nvPr>
        </p:nvSpPr>
        <p:spPr/>
        <p:txBody>
          <a:bodyPr/>
          <a:lstStyle/>
          <a:p>
            <a:fld id="{5F52BFF9-832F-41EA-8CD7-D59EB95324A6}" type="datetime1">
              <a:rPr lang="en-GB" smtClean="0"/>
              <a:t>17/09/2022</a:t>
            </a:fld>
            <a:endParaRPr lang="en-GB"/>
          </a:p>
        </p:txBody>
      </p:sp>
      <p:sp>
        <p:nvSpPr>
          <p:cNvPr id="5" name="Footer Placeholder 4">
            <a:extLst>
              <a:ext uri="{FF2B5EF4-FFF2-40B4-BE49-F238E27FC236}">
                <a16:creationId xmlns:a16="http://schemas.microsoft.com/office/drawing/2014/main" id="{DCBA213D-96A7-4AE9-B34F-C0A394EBD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E3409-839A-46A2-9E03-55C614BD83CE}"/>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35230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17C1-693F-4C9A-B9FA-9771C0B5C0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96FF0-739E-4C2F-BDF9-4DADAE12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DA852-0CC4-4E7B-87B5-BDB1108ED185}"/>
              </a:ext>
            </a:extLst>
          </p:cNvPr>
          <p:cNvSpPr>
            <a:spLocks noGrp="1"/>
          </p:cNvSpPr>
          <p:nvPr>
            <p:ph type="dt" sz="half" idx="10"/>
          </p:nvPr>
        </p:nvSpPr>
        <p:spPr/>
        <p:txBody>
          <a:bodyPr/>
          <a:lstStyle/>
          <a:p>
            <a:fld id="{82B60682-8BB5-4972-BA64-8639D9D02D97}" type="datetime1">
              <a:rPr lang="en-GB" smtClean="0"/>
              <a:t>17/09/2022</a:t>
            </a:fld>
            <a:endParaRPr lang="en-GB"/>
          </a:p>
        </p:txBody>
      </p:sp>
      <p:sp>
        <p:nvSpPr>
          <p:cNvPr id="5" name="Footer Placeholder 4">
            <a:extLst>
              <a:ext uri="{FF2B5EF4-FFF2-40B4-BE49-F238E27FC236}">
                <a16:creationId xmlns:a16="http://schemas.microsoft.com/office/drawing/2014/main" id="{252D598A-F951-4EF8-AEB2-69FFD154B1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9353E-DDA5-4FE1-8E71-B778282E6BF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0827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363A-89C7-4BE0-9C0C-BB3B3A8705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AC4533-3E6A-4B7E-BD49-031C864B3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6EBFF-627D-49D7-AC76-2CDCA2AB185D}"/>
              </a:ext>
            </a:extLst>
          </p:cNvPr>
          <p:cNvSpPr>
            <a:spLocks noGrp="1"/>
          </p:cNvSpPr>
          <p:nvPr>
            <p:ph type="dt" sz="half" idx="10"/>
          </p:nvPr>
        </p:nvSpPr>
        <p:spPr/>
        <p:txBody>
          <a:bodyPr/>
          <a:lstStyle/>
          <a:p>
            <a:fld id="{2A3D1B50-D459-421A-9D24-21851F544E4C}" type="datetime1">
              <a:rPr lang="en-GB" smtClean="0"/>
              <a:t>17/09/2022</a:t>
            </a:fld>
            <a:endParaRPr lang="en-GB"/>
          </a:p>
        </p:txBody>
      </p:sp>
      <p:sp>
        <p:nvSpPr>
          <p:cNvPr id="5" name="Footer Placeholder 4">
            <a:extLst>
              <a:ext uri="{FF2B5EF4-FFF2-40B4-BE49-F238E27FC236}">
                <a16:creationId xmlns:a16="http://schemas.microsoft.com/office/drawing/2014/main" id="{FCD102CA-7B3E-468C-B207-6AD389B541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101F5-D161-4F77-81D1-8DDC80F3172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6596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960F-A688-4EAD-8C7E-6CEAD3E37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1C26F1-56F5-447B-830D-50C0DBA6D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12E48-727F-426F-A54C-2BA463C6AB79}"/>
              </a:ext>
            </a:extLst>
          </p:cNvPr>
          <p:cNvSpPr>
            <a:spLocks noGrp="1"/>
          </p:cNvSpPr>
          <p:nvPr>
            <p:ph type="dt" sz="half" idx="10"/>
          </p:nvPr>
        </p:nvSpPr>
        <p:spPr/>
        <p:txBody>
          <a:bodyPr/>
          <a:lstStyle/>
          <a:p>
            <a:fld id="{E0E367AC-E6B7-4BE1-970B-3732A8FFF44F}" type="datetime1">
              <a:rPr lang="en-GB" smtClean="0"/>
              <a:t>17/09/2022</a:t>
            </a:fld>
            <a:endParaRPr lang="en-GB"/>
          </a:p>
        </p:txBody>
      </p:sp>
      <p:sp>
        <p:nvSpPr>
          <p:cNvPr id="5" name="Footer Placeholder 4">
            <a:extLst>
              <a:ext uri="{FF2B5EF4-FFF2-40B4-BE49-F238E27FC236}">
                <a16:creationId xmlns:a16="http://schemas.microsoft.com/office/drawing/2014/main" id="{11C30D04-2D34-4483-9ADF-9CF4D868B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CA336-8EA3-41A5-80FE-4D3D8A9D7312}"/>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5876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1DA7-AF0F-48DB-834F-03E77B4F7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E33C-08C6-4BE9-A785-C29DE8B6A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E4825-BD93-4F84-A867-38F856F683DD}"/>
              </a:ext>
            </a:extLst>
          </p:cNvPr>
          <p:cNvSpPr>
            <a:spLocks noGrp="1"/>
          </p:cNvSpPr>
          <p:nvPr>
            <p:ph type="dt" sz="half" idx="10"/>
          </p:nvPr>
        </p:nvSpPr>
        <p:spPr/>
        <p:txBody>
          <a:bodyPr/>
          <a:lstStyle/>
          <a:p>
            <a:fld id="{049F0F25-DBC1-4034-9E5A-A9E1BC4D4175}" type="datetime1">
              <a:rPr lang="en-GB" smtClean="0"/>
              <a:t>17/09/2022</a:t>
            </a:fld>
            <a:endParaRPr lang="en-GB"/>
          </a:p>
        </p:txBody>
      </p:sp>
      <p:sp>
        <p:nvSpPr>
          <p:cNvPr id="5" name="Footer Placeholder 4">
            <a:extLst>
              <a:ext uri="{FF2B5EF4-FFF2-40B4-BE49-F238E27FC236}">
                <a16:creationId xmlns:a16="http://schemas.microsoft.com/office/drawing/2014/main" id="{1570799D-CBA6-4AE6-B030-8914E9086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E7BC6C-3C1B-46C9-9AFF-62F822FC7FD6}"/>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9995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8A4-16D2-4143-8981-A3B261451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41589-A4DB-47C8-B830-CAC82EFB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50766-420D-4361-9791-760EA5024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D5F712-526D-4FEE-BED9-01CB35321F91}"/>
              </a:ext>
            </a:extLst>
          </p:cNvPr>
          <p:cNvSpPr>
            <a:spLocks noGrp="1"/>
          </p:cNvSpPr>
          <p:nvPr>
            <p:ph type="dt" sz="half" idx="10"/>
          </p:nvPr>
        </p:nvSpPr>
        <p:spPr/>
        <p:txBody>
          <a:bodyPr/>
          <a:lstStyle/>
          <a:p>
            <a:fld id="{F064F446-739D-4781-A3CE-2B8E2745DB2A}" type="datetime1">
              <a:rPr lang="en-GB" smtClean="0"/>
              <a:t>17/09/2022</a:t>
            </a:fld>
            <a:endParaRPr lang="en-GB"/>
          </a:p>
        </p:txBody>
      </p:sp>
      <p:sp>
        <p:nvSpPr>
          <p:cNvPr id="6" name="Footer Placeholder 5">
            <a:extLst>
              <a:ext uri="{FF2B5EF4-FFF2-40B4-BE49-F238E27FC236}">
                <a16:creationId xmlns:a16="http://schemas.microsoft.com/office/drawing/2014/main" id="{290C61E6-9FA3-4BD7-9F3E-F34E68D554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3CC50-6F79-4323-99B5-EA19F9618BE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41767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B46-D109-4AC1-A397-9D9A9D6D1F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624BE-15B4-43A9-B904-7A1E90CE4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41ACF-77CA-4C35-94B3-884C694D5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C9AC5-71B7-4804-986C-69ADE9ED6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3047-1152-4C1C-83FD-DBCFC06604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854FE-B0ED-4E0F-A6C9-743423CD836A}"/>
              </a:ext>
            </a:extLst>
          </p:cNvPr>
          <p:cNvSpPr>
            <a:spLocks noGrp="1"/>
          </p:cNvSpPr>
          <p:nvPr>
            <p:ph type="dt" sz="half" idx="10"/>
          </p:nvPr>
        </p:nvSpPr>
        <p:spPr/>
        <p:txBody>
          <a:bodyPr/>
          <a:lstStyle/>
          <a:p>
            <a:fld id="{FE9A044C-4D3D-40EF-94BD-E8916A144FE8}" type="datetime1">
              <a:rPr lang="en-GB" smtClean="0"/>
              <a:t>17/09/2022</a:t>
            </a:fld>
            <a:endParaRPr lang="en-GB"/>
          </a:p>
        </p:txBody>
      </p:sp>
      <p:sp>
        <p:nvSpPr>
          <p:cNvPr id="8" name="Footer Placeholder 7">
            <a:extLst>
              <a:ext uri="{FF2B5EF4-FFF2-40B4-BE49-F238E27FC236}">
                <a16:creationId xmlns:a16="http://schemas.microsoft.com/office/drawing/2014/main" id="{79E004C6-AC9C-43DE-960F-421C914D82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BEA43C-9077-4DA8-B157-840F64185700}"/>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4866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4302-27F5-4E04-A445-E0FD7950D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E19C84-9CE8-400C-A32F-CFADCC7F5472}"/>
              </a:ext>
            </a:extLst>
          </p:cNvPr>
          <p:cNvSpPr>
            <a:spLocks noGrp="1"/>
          </p:cNvSpPr>
          <p:nvPr>
            <p:ph type="dt" sz="half" idx="10"/>
          </p:nvPr>
        </p:nvSpPr>
        <p:spPr/>
        <p:txBody>
          <a:bodyPr/>
          <a:lstStyle/>
          <a:p>
            <a:fld id="{581C1E2E-B0D9-4B0D-A444-902E7AD8B879}" type="datetime1">
              <a:rPr lang="en-GB" smtClean="0"/>
              <a:t>17/09/2022</a:t>
            </a:fld>
            <a:endParaRPr lang="en-GB"/>
          </a:p>
        </p:txBody>
      </p:sp>
      <p:sp>
        <p:nvSpPr>
          <p:cNvPr id="4" name="Footer Placeholder 3">
            <a:extLst>
              <a:ext uri="{FF2B5EF4-FFF2-40B4-BE49-F238E27FC236}">
                <a16:creationId xmlns:a16="http://schemas.microsoft.com/office/drawing/2014/main" id="{9F988210-738C-40A5-900B-C83599644B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C6935E-DA45-4703-9DB0-BB373D79530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9872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55D66-DB7F-44F4-A796-87FD2788707B}"/>
              </a:ext>
            </a:extLst>
          </p:cNvPr>
          <p:cNvSpPr>
            <a:spLocks noGrp="1"/>
          </p:cNvSpPr>
          <p:nvPr>
            <p:ph type="dt" sz="half" idx="10"/>
          </p:nvPr>
        </p:nvSpPr>
        <p:spPr/>
        <p:txBody>
          <a:bodyPr/>
          <a:lstStyle/>
          <a:p>
            <a:fld id="{D08188AF-62A6-48B0-A9C5-560490672709}" type="datetime1">
              <a:rPr lang="en-GB" smtClean="0"/>
              <a:t>17/09/2022</a:t>
            </a:fld>
            <a:endParaRPr lang="en-GB"/>
          </a:p>
        </p:txBody>
      </p:sp>
      <p:sp>
        <p:nvSpPr>
          <p:cNvPr id="3" name="Footer Placeholder 2">
            <a:extLst>
              <a:ext uri="{FF2B5EF4-FFF2-40B4-BE49-F238E27FC236}">
                <a16:creationId xmlns:a16="http://schemas.microsoft.com/office/drawing/2014/main" id="{721AC996-4E43-4B4D-ACCA-732BE370A5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3486DB-B366-4277-8560-39B8F50AFAAC}"/>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8686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A462-CFE7-4541-9C5F-D225F48D3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10CB29-52B0-4BF6-A275-C6F193CB3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C37E1-B4C2-4066-8871-E35C67CF3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75278-10F5-496D-86B6-6AC89D913D8A}"/>
              </a:ext>
            </a:extLst>
          </p:cNvPr>
          <p:cNvSpPr>
            <a:spLocks noGrp="1"/>
          </p:cNvSpPr>
          <p:nvPr>
            <p:ph type="dt" sz="half" idx="10"/>
          </p:nvPr>
        </p:nvSpPr>
        <p:spPr/>
        <p:txBody>
          <a:bodyPr/>
          <a:lstStyle/>
          <a:p>
            <a:fld id="{7F0B8533-63A6-432C-85BF-CF73B2F180B8}" type="datetime1">
              <a:rPr lang="en-GB" smtClean="0"/>
              <a:t>17/09/2022</a:t>
            </a:fld>
            <a:endParaRPr lang="en-GB"/>
          </a:p>
        </p:txBody>
      </p:sp>
      <p:sp>
        <p:nvSpPr>
          <p:cNvPr id="6" name="Footer Placeholder 5">
            <a:extLst>
              <a:ext uri="{FF2B5EF4-FFF2-40B4-BE49-F238E27FC236}">
                <a16:creationId xmlns:a16="http://schemas.microsoft.com/office/drawing/2014/main" id="{F279E91F-020E-4F42-B8EE-E46A9DEEB5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6B88BE-313E-4712-9DB7-C1F63405067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58593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6185-F7CD-4858-8787-E134E49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1992CC-4609-4CE2-A145-F10DDF7A4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CB5B68-27BF-4646-BC83-105D5FEA6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1E20F-156E-4D37-BF12-6E10C367582B}"/>
              </a:ext>
            </a:extLst>
          </p:cNvPr>
          <p:cNvSpPr>
            <a:spLocks noGrp="1"/>
          </p:cNvSpPr>
          <p:nvPr>
            <p:ph type="dt" sz="half" idx="10"/>
          </p:nvPr>
        </p:nvSpPr>
        <p:spPr/>
        <p:txBody>
          <a:bodyPr/>
          <a:lstStyle/>
          <a:p>
            <a:fld id="{45919E3A-B292-4687-846F-A046F9DA1CA6}" type="datetime1">
              <a:rPr lang="en-GB" smtClean="0"/>
              <a:t>17/09/2022</a:t>
            </a:fld>
            <a:endParaRPr lang="en-GB"/>
          </a:p>
        </p:txBody>
      </p:sp>
      <p:sp>
        <p:nvSpPr>
          <p:cNvPr id="6" name="Footer Placeholder 5">
            <a:extLst>
              <a:ext uri="{FF2B5EF4-FFF2-40B4-BE49-F238E27FC236}">
                <a16:creationId xmlns:a16="http://schemas.microsoft.com/office/drawing/2014/main" id="{29DDF215-25C5-4786-8CAD-B51488F0B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F3D49-0D16-43E2-B162-78C26B4B856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40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ACF9-922C-4B60-A7F8-51B84BE8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DF072-15D4-4547-8D99-925FDDECE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E067F-4E21-4442-A3B0-D4DFC12FB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762F9-49F4-47E5-8B93-3B400AC2F1BA}" type="datetime1">
              <a:rPr lang="en-GB" smtClean="0"/>
              <a:t>17/09/2022</a:t>
            </a:fld>
            <a:endParaRPr lang="en-GB"/>
          </a:p>
        </p:txBody>
      </p:sp>
      <p:sp>
        <p:nvSpPr>
          <p:cNvPr id="5" name="Footer Placeholder 4">
            <a:extLst>
              <a:ext uri="{FF2B5EF4-FFF2-40B4-BE49-F238E27FC236}">
                <a16:creationId xmlns:a16="http://schemas.microsoft.com/office/drawing/2014/main" id="{9B52F065-C525-4131-9524-F148A15874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03A97A-E7C6-4D33-815C-B0FEE65A5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7BB2A-5828-4D15-A485-499A79B35AE4}" type="slidenum">
              <a:rPr lang="en-GB" smtClean="0"/>
              <a:t>‹#›</a:t>
            </a:fld>
            <a:endParaRPr lang="en-GB"/>
          </a:p>
        </p:txBody>
      </p:sp>
    </p:spTree>
    <p:extLst>
      <p:ext uri="{BB962C8B-B14F-4D97-AF65-F5344CB8AC3E}">
        <p14:creationId xmlns:p14="http://schemas.microsoft.com/office/powerpoint/2010/main" val="51715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1800" b="1" dirty="0"/>
              <a:t>IRP-IOT Plenary Meeting at ICANN 75 18 September 2022</a:t>
            </a:r>
            <a:br>
              <a:rPr lang="en-US" sz="2400" b="1" dirty="0"/>
            </a:br>
            <a:r>
              <a:rPr lang="en-US" sz="2400" b="1" dirty="0"/>
              <a:t>Initiation of an IRP</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548882"/>
            <a:ext cx="10515600" cy="4628081"/>
          </a:xfrm>
        </p:spPr>
        <p:txBody>
          <a:bodyPr>
            <a:normAutofit/>
          </a:bodyPr>
          <a:lstStyle/>
          <a:p>
            <a:pPr marL="0" indent="0">
              <a:buNone/>
            </a:pPr>
            <a:r>
              <a:rPr lang="en-US" sz="2000" dirty="0"/>
              <a:t>Initiation sub team tasked to consider:</a:t>
            </a:r>
          </a:p>
          <a:p>
            <a:r>
              <a:rPr lang="en-CA" sz="2000" dirty="0">
                <a:latin typeface="Calibri" panose="020F0502020204030204" pitchFamily="34" charset="0"/>
                <a:ea typeface="Calibri" panose="020F0502020204030204" pitchFamily="34" charset="0"/>
                <a:cs typeface="Arial" panose="020B0604020202020204" pitchFamily="34" charset="0"/>
              </a:rPr>
              <a:t>Whether there are issues around initiation of an IRP not adequately addressed in the Interim Supplementary Procedures (IRP Interim Rules), supplementing the ICDR Rules, and particularly:</a:t>
            </a:r>
          </a:p>
          <a:p>
            <a:r>
              <a:rPr lang="en-CA" sz="2000" dirty="0">
                <a:latin typeface="Calibri" panose="020F0502020204030204" pitchFamily="34" charset="0"/>
                <a:ea typeface="Calibri" panose="020F0502020204030204" pitchFamily="34" charset="0"/>
                <a:cs typeface="Arial" panose="020B0604020202020204" pitchFamily="34" charset="0"/>
              </a:rPr>
              <a:t>Items</a:t>
            </a:r>
            <a:r>
              <a:rPr lang="en-CA" sz="2000" dirty="0">
                <a:effectLst/>
                <a:latin typeface="Calibri" panose="020F0502020204030204" pitchFamily="34" charset="0"/>
                <a:ea typeface="Calibri" panose="020F0502020204030204" pitchFamily="34" charset="0"/>
                <a:cs typeface="Arial" panose="020B0604020202020204" pitchFamily="34" charset="0"/>
              </a:rPr>
              <a:t> 3 and 10B of the Remaining Issues document dated 31 August 2021, as follows:</a:t>
            </a:r>
          </a:p>
          <a:p>
            <a:pPr lvl="1">
              <a:lnSpc>
                <a:spcPct val="107000"/>
              </a:lnSpc>
              <a:spcAft>
                <a:spcPts val="800"/>
              </a:spcAft>
            </a:pPr>
            <a:r>
              <a:rPr lang="en-CA" sz="2000" dirty="0">
                <a:latin typeface="Calibri" panose="020F0502020204030204" pitchFamily="34" charset="0"/>
                <a:ea typeface="Calibri" panose="020F0502020204030204" pitchFamily="34" charset="0"/>
                <a:cs typeface="Arial" panose="020B0604020202020204" pitchFamily="34" charset="0"/>
              </a:rPr>
              <a:t>Item </a:t>
            </a:r>
            <a:r>
              <a:rPr lang="en-CA" sz="2000" dirty="0">
                <a:effectLst/>
                <a:latin typeface="Calibri" panose="020F0502020204030204" pitchFamily="34" charset="0"/>
                <a:ea typeface="Calibri" panose="020F0502020204030204" pitchFamily="34" charset="0"/>
                <a:cs typeface="Arial" panose="020B0604020202020204" pitchFamily="34" charset="0"/>
              </a:rPr>
              <a:t>3 Fee to initiate IRP: Review current procedure against Bylaws to determine whether any change is appropriate.</a:t>
            </a:r>
            <a:endParaRPr lang="en-GB" sz="2000" dirty="0">
              <a:latin typeface="Calibri" panose="020F0502020204030204" pitchFamily="34" charset="0"/>
              <a:ea typeface="Calibri" panose="020F0502020204030204" pitchFamily="34" charset="0"/>
              <a:cs typeface="Arial" panose="020B0604020202020204" pitchFamily="34" charset="0"/>
            </a:endParaRPr>
          </a:p>
          <a:p>
            <a:pPr lvl="1">
              <a:lnSpc>
                <a:spcPct val="107000"/>
              </a:lnSpc>
              <a:spcAft>
                <a:spcPts val="800"/>
              </a:spcAft>
            </a:pPr>
            <a:r>
              <a:rPr lang="en-GB" sz="2000" dirty="0">
                <a:effectLst/>
                <a:latin typeface="Calibri" panose="020F0502020204030204" pitchFamily="34" charset="0"/>
                <a:ea typeface="Calibri" panose="020F0502020204030204" pitchFamily="34" charset="0"/>
                <a:cs typeface="Arial" panose="020B0604020202020204" pitchFamily="34" charset="0"/>
              </a:rPr>
              <a:t>Item </a:t>
            </a:r>
            <a:r>
              <a:rPr lang="en-CA" sz="2000" dirty="0">
                <a:effectLst/>
                <a:latin typeface="Calibri" panose="020F0502020204030204" pitchFamily="34" charset="0"/>
                <a:ea typeface="Calibri" panose="020F0502020204030204" pitchFamily="34" charset="0"/>
                <a:cs typeface="Arial" panose="020B0604020202020204" pitchFamily="34" charset="0"/>
              </a:rPr>
              <a:t>10B Time for filing (Art 4):  Consider adding a clarification that the IRP is officially commenced when the ICDR Administrator actually receives a written statement dispute, as well as confirmation that ICDR Rule 36(3) governs a party’s failure to pay required fees.  Clarifying timing requirements is important, as that sets the cadence for the full briefing schedule.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lvl="1"/>
            <a:endParaRPr lang="en-US" sz="1600" dirty="0"/>
          </a:p>
        </p:txBody>
      </p:sp>
      <p:sp>
        <p:nvSpPr>
          <p:cNvPr id="4" name="Slide Number Placeholder 3">
            <a:extLst>
              <a:ext uri="{FF2B5EF4-FFF2-40B4-BE49-F238E27FC236}">
                <a16:creationId xmlns:a16="http://schemas.microsoft.com/office/drawing/2014/main" id="{474D9508-7DCA-1E19-6378-F8C60E0FD078}"/>
              </a:ext>
            </a:extLst>
          </p:cNvPr>
          <p:cNvSpPr>
            <a:spLocks noGrp="1"/>
          </p:cNvSpPr>
          <p:nvPr>
            <p:ph type="sldNum" sz="quarter" idx="12"/>
          </p:nvPr>
        </p:nvSpPr>
        <p:spPr/>
        <p:txBody>
          <a:bodyPr/>
          <a:lstStyle/>
          <a:p>
            <a:fld id="{0FE7BB2A-5828-4D15-A485-499A79B35AE4}" type="slidenum">
              <a:rPr lang="en-GB" smtClean="0"/>
              <a:t>1</a:t>
            </a:fld>
            <a:endParaRPr lang="en-GB"/>
          </a:p>
        </p:txBody>
      </p:sp>
    </p:spTree>
    <p:extLst>
      <p:ext uri="{BB962C8B-B14F-4D97-AF65-F5344CB8AC3E}">
        <p14:creationId xmlns:p14="http://schemas.microsoft.com/office/powerpoint/2010/main" val="311197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Initiating Arbitration – Current Position</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03650"/>
            <a:ext cx="10515600" cy="4628081"/>
          </a:xfrm>
        </p:spPr>
        <p:txBody>
          <a:bodyPr>
            <a:normAutofit/>
          </a:bodyPr>
          <a:lstStyle/>
          <a:p>
            <a:pPr marL="0" indent="0">
              <a:buNone/>
            </a:pPr>
            <a:r>
              <a:rPr lang="en-US" sz="1900" dirty="0"/>
              <a:t>IRP is initiated by submitting the relevant ICDR Form, which includes the written Statement of Dispute, to ICDR, accompanied by the filing fee per the ICDR fee schedule</a:t>
            </a:r>
          </a:p>
          <a:p>
            <a:pPr marL="0" indent="0">
              <a:buNone/>
            </a:pPr>
            <a:r>
              <a:rPr lang="en-US" sz="1900" dirty="0"/>
              <a:t>Relevant provisions regarding initiation:</a:t>
            </a:r>
          </a:p>
          <a:p>
            <a:r>
              <a:rPr lang="en-US" sz="1900" dirty="0"/>
              <a:t>Bylaws section 4.3(d): </a:t>
            </a:r>
            <a:r>
              <a:rPr lang="en-GB" sz="1900" dirty="0">
                <a:solidFill>
                  <a:srgbClr val="333333"/>
                </a:solidFill>
                <a:effectLst/>
                <a:ea typeface="Times New Roman" panose="02020603050405020304" pitchFamily="18" charset="0"/>
              </a:rPr>
              <a:t>An IRP shall commence with the Claimant's filing of a written statement of a Dispute (a "Claim") with the IRP Provider (described in </a:t>
            </a:r>
            <a:r>
              <a:rPr lang="en-GB" sz="1900" u="sng" dirty="0">
                <a:solidFill>
                  <a:srgbClr val="333333"/>
                </a:solidFill>
                <a:effectLst/>
                <a:ea typeface="Times New Roman" panose="02020603050405020304" pitchFamily="18" charset="0"/>
              </a:rPr>
              <a:t>Section 4.3(m)</a:t>
            </a:r>
            <a:r>
              <a:rPr lang="en-GB" sz="1900" dirty="0">
                <a:solidFill>
                  <a:srgbClr val="333333"/>
                </a:solidFill>
                <a:effectLst/>
                <a:ea typeface="Times New Roman" panose="02020603050405020304" pitchFamily="18" charset="0"/>
              </a:rPr>
              <a:t> below</a:t>
            </a:r>
            <a:endParaRPr lang="en-US" sz="1900" dirty="0"/>
          </a:p>
          <a:p>
            <a:r>
              <a:rPr lang="en-US" sz="1900" dirty="0"/>
              <a:t>ICDR Rules, Article 2:</a:t>
            </a:r>
          </a:p>
          <a:p>
            <a:pPr lvl="1"/>
            <a:r>
              <a:rPr lang="en-US" sz="1900" dirty="0"/>
              <a:t>Art 2.2 The arbitration shall be deemed to commence on the date on which the Administrator receives the Notice of Arbitration.</a:t>
            </a:r>
          </a:p>
          <a:p>
            <a:pPr lvl="1"/>
            <a:r>
              <a:rPr lang="en-US" sz="1900" dirty="0"/>
              <a:t>Art 2.4  The Notice of Arbitration shall be accompanied by the appropriate filing fee.</a:t>
            </a:r>
          </a:p>
          <a:p>
            <a:r>
              <a:rPr lang="en-US" sz="1900" dirty="0"/>
              <a:t>IRP Interim Rules, Rule 4: </a:t>
            </a:r>
          </a:p>
          <a:p>
            <a:pPr lvl="1"/>
            <a:r>
              <a:rPr lang="en-US" sz="1900" dirty="0"/>
              <a:t>An Independent Review is commenced when a Claimant files a written Statement of Dispute [</a:t>
            </a:r>
            <a:r>
              <a:rPr lang="en-US" sz="1900" dirty="0" err="1"/>
              <a:t>n.b</a:t>
            </a:r>
            <a:r>
              <a:rPr lang="en-US" sz="1900" dirty="0"/>
              <a:t> our proposed new text of Rule 4 does not contain this language] …</a:t>
            </a:r>
          </a:p>
          <a:p>
            <a:pPr lvl="1"/>
            <a:r>
              <a:rPr lang="en-US" sz="1900" dirty="0"/>
              <a:t>In order for an IRP to be deemed to have been timely filed, all fees must be paid to the ICDR within three business days (as measured by the ICDR) of the filing of the request with the ICDR.</a:t>
            </a:r>
          </a:p>
          <a:p>
            <a:pPr lvl="1"/>
            <a:endParaRPr lang="en-US" sz="1900" dirty="0"/>
          </a:p>
          <a:p>
            <a:pPr lvl="1"/>
            <a:endParaRPr lang="en-US" sz="1900" dirty="0"/>
          </a:p>
          <a:p>
            <a:pPr lvl="1"/>
            <a:endParaRPr lang="en-US" sz="16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2</a:t>
            </a:fld>
            <a:endParaRPr lang="en-GB"/>
          </a:p>
        </p:txBody>
      </p:sp>
    </p:spTree>
    <p:extLst>
      <p:ext uri="{BB962C8B-B14F-4D97-AF65-F5344CB8AC3E}">
        <p14:creationId xmlns:p14="http://schemas.microsoft.com/office/powerpoint/2010/main" val="60051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Questions for the Plenary arising from Initiation sub group</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03650"/>
            <a:ext cx="10515600" cy="4628081"/>
          </a:xfrm>
        </p:spPr>
        <p:txBody>
          <a:bodyPr>
            <a:normAutofit/>
          </a:bodyPr>
          <a:lstStyle/>
          <a:p>
            <a:pPr marL="0" indent="0">
              <a:buNone/>
            </a:pPr>
            <a:r>
              <a:rPr lang="en-US" sz="1900" dirty="0"/>
              <a:t>Sub group was unable to reach agreement – disagreement in the sub group on interpretation of the Bylaws language, in particular Section 4.3(r).  This gives rise to questions that the sub group considered were more appropriately addressed by the full plenary rather than in such a small group.</a:t>
            </a:r>
          </a:p>
          <a:p>
            <a:pPr marL="0" indent="0">
              <a:buNone/>
            </a:pPr>
            <a:r>
              <a:rPr lang="en-US" sz="1900" dirty="0"/>
              <a:t>1. Is the requirement for Claimant to pay a filing fee to ICDR consistent with the Bylaws?</a:t>
            </a:r>
          </a:p>
          <a:p>
            <a:r>
              <a:rPr lang="en-US" sz="1900" dirty="0"/>
              <a:t>ICANN Legal position, as expressed by Liz Le: Section 4.3(r)  obligates ICANN to </a:t>
            </a:r>
            <a:r>
              <a:rPr lang="en-GB" sz="2000" dirty="0">
                <a:solidFill>
                  <a:srgbClr val="333333"/>
                </a:solidFill>
                <a:effectLst/>
                <a:ea typeface="Times New Roman" panose="02020603050405020304" pitchFamily="18" charset="0"/>
              </a:rPr>
              <a:t>bear all the administrative costs of maintaining the IRP mechanism.  The filing fee is not an “administrative cost of maintaining the IRP mechanism”; at present, in absence of a Standing Panel, there are currently no such administrative costs of maintaining the IRP mechanism.</a:t>
            </a:r>
          </a:p>
          <a:p>
            <a:r>
              <a:rPr lang="en-GB" sz="2000" dirty="0">
                <a:solidFill>
                  <a:srgbClr val="333333"/>
                </a:solidFill>
              </a:rPr>
              <a:t>Alternative position of sub group members: The filing fee is an administrative cost of maintaining the IRP mechanism, and therefore should be borne by ICANN.  ICDR expresses this to be an administrative cost, and it covers matters carried out by ICDR in its role as the IRP Provider. It is inconsistent with the intent of the Bylaws for there to be no administrative costs of maintaining the IRP mechanism, pending the appointment of the Standing Panel. The filing fee is thousands of dollars and therefore can have a chilling effect, which the Standing Panel requirements under the Bylaws clearly were intended to address.</a:t>
            </a:r>
          </a:p>
          <a:p>
            <a:pPr marL="457200" lvl="1" indent="0">
              <a:buNone/>
            </a:pPr>
            <a:endParaRPr lang="en-US" sz="16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3</a:t>
            </a:fld>
            <a:endParaRPr lang="en-GB"/>
          </a:p>
        </p:txBody>
      </p:sp>
    </p:spTree>
    <p:extLst>
      <p:ext uri="{BB962C8B-B14F-4D97-AF65-F5344CB8AC3E}">
        <p14:creationId xmlns:p14="http://schemas.microsoft.com/office/powerpoint/2010/main" val="258872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Questions for the Plenary arising from Initiation sub group</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03650"/>
            <a:ext cx="10515600" cy="4628081"/>
          </a:xfrm>
        </p:spPr>
        <p:txBody>
          <a:bodyPr>
            <a:normAutofit/>
          </a:bodyPr>
          <a:lstStyle/>
          <a:p>
            <a:pPr marL="0" indent="0">
              <a:buNone/>
            </a:pPr>
            <a:r>
              <a:rPr lang="en-GB" sz="2000" dirty="0">
                <a:solidFill>
                  <a:srgbClr val="333333"/>
                </a:solidFill>
              </a:rPr>
              <a:t>2. Whilst not strictly a matter of Initiation, is the current treatment of other costs/fees, in particular the </a:t>
            </a:r>
            <a:r>
              <a:rPr lang="en-GB" sz="2000" dirty="0" err="1">
                <a:solidFill>
                  <a:srgbClr val="333333"/>
                </a:solidFill>
              </a:rPr>
              <a:t>panelist</a:t>
            </a:r>
            <a:r>
              <a:rPr lang="en-GB" sz="2000" dirty="0">
                <a:solidFill>
                  <a:srgbClr val="333333"/>
                </a:solidFill>
              </a:rPr>
              <a:t> fees, but also costs such as translation, transcription, shipping, consistent with the Bylaws? </a:t>
            </a:r>
          </a:p>
          <a:p>
            <a:r>
              <a:rPr lang="en-GB" sz="2000" dirty="0">
                <a:solidFill>
                  <a:srgbClr val="333333"/>
                </a:solidFill>
              </a:rPr>
              <a:t>ICANN Legal position, as expressed by Liz Le: Nothing in Bylaws that says ICANN should pay </a:t>
            </a:r>
            <a:r>
              <a:rPr lang="en-GB" sz="2000" dirty="0" err="1">
                <a:solidFill>
                  <a:srgbClr val="333333"/>
                </a:solidFill>
              </a:rPr>
              <a:t>panelist</a:t>
            </a:r>
            <a:r>
              <a:rPr lang="en-GB" sz="2000" dirty="0">
                <a:solidFill>
                  <a:srgbClr val="333333"/>
                </a:solidFill>
              </a:rPr>
              <a:t> compensation in absence of a Standing Panel – this does not fall within the administrative costs of maintaining the IRP mechanism.  These types of costs vary from case to case, they are not costs of the IRP mechanism, and so are shared between ICANN and the Claimant.</a:t>
            </a:r>
          </a:p>
          <a:p>
            <a:r>
              <a:rPr lang="en-GB" sz="2000" dirty="0">
                <a:solidFill>
                  <a:srgbClr val="333333"/>
                </a:solidFill>
              </a:rPr>
              <a:t>Alternative position of sub group members: Disagree with this interpretation. There have been some cases where ICANN has paid for the </a:t>
            </a:r>
            <a:r>
              <a:rPr lang="en-GB" sz="2000" dirty="0" err="1">
                <a:solidFill>
                  <a:srgbClr val="333333"/>
                </a:solidFill>
              </a:rPr>
              <a:t>panelists</a:t>
            </a:r>
            <a:r>
              <a:rPr lang="en-GB" sz="2000" dirty="0">
                <a:solidFill>
                  <a:srgbClr val="333333"/>
                </a:solidFill>
              </a:rPr>
              <a:t>.  Where the responsibility for such costs lies is a relevant issue for IRP Initiation because the Claimant, when they initiate, agrees a responsibility for certain costs. If the Bylaws are open to differing interpretations, and in order to file an IRP you have to accept ICANN’s interpretation, then this is an issue which should be within scope of this group to clarify through the rules. Claimants should know what they are committing to. </a:t>
            </a:r>
          </a:p>
          <a:p>
            <a:endParaRPr lang="en-US" sz="1900" dirty="0"/>
          </a:p>
          <a:p>
            <a:pPr lvl="1"/>
            <a:endParaRPr lang="en-US" sz="16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4</a:t>
            </a:fld>
            <a:endParaRPr lang="en-GB"/>
          </a:p>
        </p:txBody>
      </p:sp>
    </p:spTree>
    <p:extLst>
      <p:ext uri="{BB962C8B-B14F-4D97-AF65-F5344CB8AC3E}">
        <p14:creationId xmlns:p14="http://schemas.microsoft.com/office/powerpoint/2010/main" val="225609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Additional Questions for the Plenary</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03650"/>
            <a:ext cx="10515600" cy="4628081"/>
          </a:xfrm>
        </p:spPr>
        <p:txBody>
          <a:bodyPr>
            <a:normAutofit/>
          </a:bodyPr>
          <a:lstStyle/>
          <a:p>
            <a:pPr marL="0" indent="0">
              <a:buNone/>
            </a:pPr>
            <a:r>
              <a:rPr lang="en-GB" sz="1800" dirty="0">
                <a:solidFill>
                  <a:srgbClr val="333333"/>
                </a:solidFill>
              </a:rPr>
              <a:t>Malcolm as part of the discussion in the Initiation sub group also wished the plenary to consider the following:</a:t>
            </a:r>
          </a:p>
          <a:p>
            <a:pPr marL="0" indent="0">
              <a:buNone/>
            </a:pPr>
            <a:r>
              <a:rPr lang="en-GB" sz="1800" dirty="0">
                <a:solidFill>
                  <a:srgbClr val="333333"/>
                </a:solidFill>
              </a:rPr>
              <a:t>3. Is the fact that the Claimant must enter into a contract with ICDR in order to commence an IRP consistent with the Bylaws?</a:t>
            </a:r>
          </a:p>
          <a:p>
            <a:pPr marL="0" indent="0">
              <a:buNone/>
            </a:pPr>
            <a:r>
              <a:rPr lang="en-GB" sz="1800" dirty="0">
                <a:solidFill>
                  <a:srgbClr val="333333"/>
                </a:solidFill>
              </a:rPr>
              <a:t>4. If, as the sub group believe, there is no contract between ICANN and ICDR with respect to the operation of the IRP does this change the nature of the IRP proceedings from the Claimant seeking resolution of their dispute under the Bylaws to the Claimant and ICANN </a:t>
            </a:r>
            <a:r>
              <a:rPr lang="en-GB" sz="1800" dirty="0">
                <a:effectLst/>
                <a:ea typeface="Calibri" panose="020F0502020204030204" pitchFamily="34" charset="0"/>
              </a:rPr>
              <a:t>approaching ICDR effectively as independent parties seeking arbitration under ICDR rules (which allow for ICDR to accept the bylaws as agreed terms of arbitration)?  Would a contract between ICANN and ICDR assist in identifying what services ICDR provides within the meaning of  maintaining the </a:t>
            </a:r>
            <a:r>
              <a:rPr lang="en-GB" sz="1800" dirty="0">
                <a:ea typeface="Calibri" panose="020F0502020204030204" pitchFamily="34" charset="0"/>
              </a:rPr>
              <a:t>I</a:t>
            </a:r>
            <a:r>
              <a:rPr lang="en-GB" sz="1800" dirty="0">
                <a:effectLst/>
                <a:ea typeface="Calibri" panose="020F0502020204030204" pitchFamily="34" charset="0"/>
              </a:rPr>
              <a:t>RP mechanism?</a:t>
            </a:r>
          </a:p>
          <a:p>
            <a:pPr marL="0" indent="0">
              <a:buNone/>
            </a:pPr>
            <a:endParaRPr lang="en-GB" sz="1800" dirty="0"/>
          </a:p>
          <a:p>
            <a:pPr marL="0" indent="0">
              <a:buNone/>
            </a:pPr>
            <a:r>
              <a:rPr lang="en-GB" sz="1800" dirty="0"/>
              <a:t>Other issues relating to Initiation for consideration:</a:t>
            </a:r>
          </a:p>
          <a:p>
            <a:pPr marL="0" indent="0">
              <a:buNone/>
            </a:pPr>
            <a:r>
              <a:rPr lang="en-GB" sz="1800" dirty="0"/>
              <a:t>5. Is the procedure for how to actually initiate an IRP, and any fee, sufficiently clear for a potential Claimant? If not, is this something that ought to be addressed in the IRP Rules? Or a recommendation from this group for improvements to IRP section of ICANN website?</a:t>
            </a:r>
          </a:p>
          <a:p>
            <a:pPr marL="0" indent="0">
              <a:buNone/>
            </a:pPr>
            <a:endParaRPr lang="en-US" sz="1800" dirty="0"/>
          </a:p>
          <a:p>
            <a:pPr lvl="1"/>
            <a:endParaRPr lang="en-US" sz="16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5</a:t>
            </a:fld>
            <a:endParaRPr lang="en-GB"/>
          </a:p>
        </p:txBody>
      </p:sp>
    </p:spTree>
    <p:extLst>
      <p:ext uri="{BB962C8B-B14F-4D97-AF65-F5344CB8AC3E}">
        <p14:creationId xmlns:p14="http://schemas.microsoft.com/office/powerpoint/2010/main" val="307701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Initiating Arbitration – Provisions relating to fees and costs</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026160"/>
            <a:ext cx="10515600" cy="5201920"/>
          </a:xfrm>
        </p:spPr>
        <p:txBody>
          <a:bodyPr>
            <a:normAutofit fontScale="62500" lnSpcReduction="20000"/>
          </a:bodyPr>
          <a:lstStyle/>
          <a:p>
            <a:pPr marL="0" indent="0">
              <a:lnSpc>
                <a:spcPct val="110000"/>
              </a:lnSpc>
              <a:buNone/>
            </a:pPr>
            <a:r>
              <a:rPr lang="en-US" sz="2700" dirty="0"/>
              <a:t>Relevant Bylaws provisions regarding fees and costs:</a:t>
            </a:r>
          </a:p>
          <a:p>
            <a:pPr>
              <a:lnSpc>
                <a:spcPct val="110000"/>
              </a:lnSpc>
            </a:pPr>
            <a:r>
              <a:rPr lang="en-US" sz="2700" dirty="0"/>
              <a:t>Section 4.3(r): </a:t>
            </a:r>
            <a:r>
              <a:rPr lang="en-GB" sz="2700" dirty="0">
                <a:solidFill>
                  <a:srgbClr val="333333"/>
                </a:solidFill>
                <a:effectLst/>
                <a:ea typeface="Times New Roman" panose="02020603050405020304" pitchFamily="18" charset="0"/>
              </a:rPr>
              <a:t>ICANN shall bear all the administrative costs of maintaining the IRP mechanism, including compensation of Standing Panel members. Except as otherwise provided in Section 4.3(e)(ii), each party to an IRP proceeding shall bear its own legal expenses, except that ICANN shall bear all costs associated with a Community IRP, including the costs of all legal counsel and technical experts. Nevertheless, except with respect to a Community IRP, the IRP Panel may shift and provide for the losing party to pay administrative costs and/or fees of the prevailing party in the event it identifies the losing party's Claim or </a:t>
            </a:r>
            <a:r>
              <a:rPr lang="en-GB" sz="2700" dirty="0" err="1">
                <a:solidFill>
                  <a:srgbClr val="333333"/>
                </a:solidFill>
                <a:effectLst/>
                <a:ea typeface="Times New Roman" panose="02020603050405020304" pitchFamily="18" charset="0"/>
              </a:rPr>
              <a:t>defense</a:t>
            </a:r>
            <a:r>
              <a:rPr lang="en-GB" sz="2700" dirty="0">
                <a:solidFill>
                  <a:srgbClr val="333333"/>
                </a:solidFill>
                <a:effectLst/>
                <a:ea typeface="Times New Roman" panose="02020603050405020304" pitchFamily="18" charset="0"/>
              </a:rPr>
              <a:t> as frivolous or abusive.</a:t>
            </a:r>
          </a:p>
          <a:p>
            <a:pPr>
              <a:lnSpc>
                <a:spcPct val="110000"/>
              </a:lnSpc>
            </a:pPr>
            <a:r>
              <a:rPr lang="en-GB" sz="2700" dirty="0">
                <a:solidFill>
                  <a:srgbClr val="333333"/>
                </a:solidFill>
              </a:rPr>
              <a:t>Section 4.3(e)(ii): </a:t>
            </a:r>
            <a:r>
              <a:rPr lang="en-GB" sz="2700" dirty="0">
                <a:solidFill>
                  <a:srgbClr val="333333"/>
                </a:solidFill>
                <a:effectLst/>
                <a:ea typeface="Times New Roman" panose="02020603050405020304" pitchFamily="18" charset="0"/>
              </a:rPr>
              <a:t>The CEP is voluntary. However, except for Claims brought by the EC in accordance with this </a:t>
            </a:r>
            <a:r>
              <a:rPr lang="en-GB" sz="2700" u="sng" dirty="0">
                <a:solidFill>
                  <a:srgbClr val="333333"/>
                </a:solidFill>
                <a:effectLst/>
                <a:ea typeface="Times New Roman" panose="02020603050405020304" pitchFamily="18" charset="0"/>
              </a:rPr>
              <a:t>Section 4.3</a:t>
            </a:r>
            <a:r>
              <a:rPr lang="en-GB" sz="2700" dirty="0">
                <a:solidFill>
                  <a:srgbClr val="333333"/>
                </a:solidFill>
                <a:effectLst/>
                <a:ea typeface="Times New Roman" panose="02020603050405020304" pitchFamily="18" charset="0"/>
              </a:rPr>
              <a:t> and </a:t>
            </a:r>
            <a:r>
              <a:rPr lang="en-GB" sz="2700" u="sng" dirty="0">
                <a:solidFill>
                  <a:srgbClr val="333333"/>
                </a:solidFill>
                <a:effectLst/>
                <a:ea typeface="Times New Roman" panose="02020603050405020304" pitchFamily="18" charset="0"/>
              </a:rPr>
              <a:t>Section 4.2</a:t>
            </a:r>
            <a:r>
              <a:rPr lang="en-GB" sz="2700" dirty="0">
                <a:solidFill>
                  <a:srgbClr val="333333"/>
                </a:solidFill>
                <a:effectLst/>
                <a:ea typeface="Times New Roman" panose="02020603050405020304" pitchFamily="18" charset="0"/>
              </a:rPr>
              <a:t> of Annex D, if the Claimant does not participate in good faith in the CEP and ICANN is the prevailing party in the IRP, the IRP Panel shall award to ICANN all reasonable fees and costs incurred by ICANN in the IRP, including legal fees.</a:t>
            </a:r>
          </a:p>
          <a:p>
            <a:pPr marL="0" indent="0">
              <a:lnSpc>
                <a:spcPct val="110000"/>
              </a:lnSpc>
              <a:buNone/>
            </a:pPr>
            <a:r>
              <a:rPr lang="en-GB" sz="2700" dirty="0">
                <a:solidFill>
                  <a:srgbClr val="333333"/>
                </a:solidFill>
              </a:rPr>
              <a:t>CCWG Accountability Workstream 1 Annex 7 para 59/60 Accessibility and Cost:</a:t>
            </a:r>
          </a:p>
          <a:p>
            <a:pPr>
              <a:lnSpc>
                <a:spcPct val="110000"/>
              </a:lnSpc>
            </a:pPr>
            <a:r>
              <a:rPr lang="en-US" sz="2700" dirty="0"/>
              <a:t>The CCWG-Accountability recommends that ICANN bear all the administrative costs of maintaining the system (including panelist salaries and the costs of technical experts), while each party should bear the costs of their own legal advice, except that the legal expenses of the Empowered Community associated with a community IRP will be borne by ICANN. The panel may provide for loser pays/fee shifting in the event it identifies a challenge or defense as frivolous or abusive. ICANN should seek to establish access – for example access to pro bono representation for community, non-profit complainants, and other complainants that would otherwise be excluded from utilizing the process.</a:t>
            </a:r>
          </a:p>
          <a:p>
            <a:pPr lvl="1"/>
            <a:endParaRPr lang="en-US" sz="2700" dirty="0"/>
          </a:p>
          <a:p>
            <a:pPr lvl="1"/>
            <a:endParaRPr lang="en-US" sz="16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6</a:t>
            </a:fld>
            <a:endParaRPr lang="en-GB"/>
          </a:p>
        </p:txBody>
      </p:sp>
    </p:spTree>
    <p:extLst>
      <p:ext uri="{BB962C8B-B14F-4D97-AF65-F5344CB8AC3E}">
        <p14:creationId xmlns:p14="http://schemas.microsoft.com/office/powerpoint/2010/main" val="166734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Initiating Arbitration – Other provisions of note</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310640"/>
            <a:ext cx="10515600" cy="4521091"/>
          </a:xfrm>
        </p:spPr>
        <p:txBody>
          <a:bodyPr>
            <a:normAutofit/>
          </a:bodyPr>
          <a:lstStyle/>
          <a:p>
            <a:r>
              <a:rPr lang="en-US" sz="1800" dirty="0"/>
              <a:t>Bylaws Section 4.3(m)(</a:t>
            </a:r>
            <a:r>
              <a:rPr lang="en-US" sz="1800" dirty="0" err="1"/>
              <a:t>i</a:t>
            </a:r>
            <a:r>
              <a:rPr lang="en-US" sz="1800" dirty="0"/>
              <a:t>) IRP Provider: </a:t>
            </a:r>
            <a:r>
              <a:rPr lang="en-GB" sz="1800" dirty="0">
                <a:solidFill>
                  <a:srgbClr val="333333"/>
                </a:solidFill>
                <a:effectLst/>
                <a:ea typeface="Times New Roman" panose="02020603050405020304" pitchFamily="18" charset="0"/>
              </a:rPr>
              <a:t>All IRP proceedings shall be administered by a well-respected international dispute resolution provider ("IRP Provider"). The IRP Provider shall receive and distribute IRP Claims, Responses, and all other submissions arising from an IRP at the direction of the IRP Panel, and shall function independently from ICANN.</a:t>
            </a:r>
          </a:p>
          <a:p>
            <a:r>
              <a:rPr lang="en-GB" sz="1800" dirty="0">
                <a:solidFill>
                  <a:srgbClr val="333333"/>
                </a:solidFill>
                <a:effectLst/>
                <a:ea typeface="Times New Roman" panose="02020603050405020304" pitchFamily="18" charset="0"/>
              </a:rPr>
              <a:t>Bylaws Section 4.3(k) </a:t>
            </a:r>
            <a:r>
              <a:rPr lang="en-GB" sz="1800" dirty="0">
                <a:solidFill>
                  <a:srgbClr val="333333"/>
                </a:solidFill>
                <a:ea typeface="Times New Roman" panose="02020603050405020304" pitchFamily="18" charset="0"/>
              </a:rPr>
              <a:t>IRP Panel:</a:t>
            </a:r>
          </a:p>
          <a:p>
            <a:pPr lvl="1">
              <a:spcBef>
                <a:spcPts val="1000"/>
              </a:spcBef>
            </a:pPr>
            <a:r>
              <a:rPr lang="en-GB" sz="1800" dirty="0">
                <a:solidFill>
                  <a:srgbClr val="333333"/>
                </a:solidFill>
                <a:effectLst/>
                <a:ea typeface="Times New Roman" panose="02020603050405020304" pitchFamily="18" charset="0"/>
              </a:rPr>
              <a:t>(ii) The Claimant and ICANN shall each select one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 from the Standing Panel, and the two </a:t>
            </a:r>
            <a:r>
              <a:rPr lang="en-GB" sz="1800" dirty="0" err="1">
                <a:solidFill>
                  <a:srgbClr val="333333"/>
                </a:solidFill>
                <a:effectLst/>
                <a:ea typeface="Times New Roman" panose="02020603050405020304" pitchFamily="18" charset="0"/>
              </a:rPr>
              <a:t>panelists</a:t>
            </a:r>
            <a:r>
              <a:rPr lang="en-GB" sz="1800" dirty="0">
                <a:solidFill>
                  <a:srgbClr val="333333"/>
                </a:solidFill>
                <a:effectLst/>
                <a:ea typeface="Times New Roman" panose="02020603050405020304" pitchFamily="18" charset="0"/>
              </a:rPr>
              <a:t> selected by the parties will select the third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 from the Standing Panel. In the event that a Standing Panel is not in place when an IRP Panel must be convened for a given proceeding or is in place but does not have capacity due to other IRP commitments or the requisite diversity of skill and experience needed for a particular IRP proceeding, the Claimant and ICANN shall each select a qualified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 from outside the Standing Panel and the two </a:t>
            </a:r>
            <a:r>
              <a:rPr lang="en-GB" sz="1800" dirty="0" err="1">
                <a:solidFill>
                  <a:srgbClr val="333333"/>
                </a:solidFill>
                <a:effectLst/>
                <a:ea typeface="Times New Roman" panose="02020603050405020304" pitchFamily="18" charset="0"/>
              </a:rPr>
              <a:t>panelists</a:t>
            </a:r>
            <a:r>
              <a:rPr lang="en-GB" sz="1800" dirty="0">
                <a:solidFill>
                  <a:srgbClr val="333333"/>
                </a:solidFill>
                <a:effectLst/>
                <a:ea typeface="Times New Roman" panose="02020603050405020304" pitchFamily="18" charset="0"/>
              </a:rPr>
              <a:t> selected by the parties shall select the third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 In the event that no Standing Panel is in place when an IRP Panel must be convened and the two party-selected </a:t>
            </a:r>
            <a:r>
              <a:rPr lang="en-GB" sz="1800" dirty="0" err="1">
                <a:solidFill>
                  <a:srgbClr val="333333"/>
                </a:solidFill>
                <a:effectLst/>
                <a:ea typeface="Times New Roman" panose="02020603050405020304" pitchFamily="18" charset="0"/>
              </a:rPr>
              <a:t>panelists</a:t>
            </a:r>
            <a:r>
              <a:rPr lang="en-GB" sz="1800" dirty="0">
                <a:solidFill>
                  <a:srgbClr val="333333"/>
                </a:solidFill>
                <a:effectLst/>
                <a:ea typeface="Times New Roman" panose="02020603050405020304" pitchFamily="18" charset="0"/>
              </a:rPr>
              <a:t> cannot agree on the third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 the IRP Provider's rules shall apply to selection of the third </a:t>
            </a:r>
            <a:r>
              <a:rPr lang="en-GB" sz="1800" dirty="0" err="1">
                <a:solidFill>
                  <a:srgbClr val="333333"/>
                </a:solidFill>
                <a:effectLst/>
                <a:ea typeface="Times New Roman" panose="02020603050405020304" pitchFamily="18" charset="0"/>
              </a:rPr>
              <a:t>panelist</a:t>
            </a:r>
            <a:r>
              <a:rPr lang="en-GB" sz="1800" dirty="0">
                <a:solidFill>
                  <a:srgbClr val="333333"/>
                </a:solidFill>
                <a:effectLst/>
                <a:ea typeface="Times New Roman" panose="02020603050405020304" pitchFamily="18" charset="0"/>
              </a:rPr>
              <a:t>.</a:t>
            </a:r>
            <a:endParaRPr lang="en-US" sz="18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7</a:t>
            </a:fld>
            <a:endParaRPr lang="en-GB"/>
          </a:p>
        </p:txBody>
      </p:sp>
    </p:spTree>
    <p:extLst>
      <p:ext uri="{BB962C8B-B14F-4D97-AF65-F5344CB8AC3E}">
        <p14:creationId xmlns:p14="http://schemas.microsoft.com/office/powerpoint/2010/main" val="2544555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FDE40821EA2E4F8038C198ED29FF12" ma:contentTypeVersion="16" ma:contentTypeDescription="Create a new document." ma:contentTypeScope="" ma:versionID="cdac5a74683f13f0e7ec3a69850d0162">
  <xsd:schema xmlns:xsd="http://www.w3.org/2001/XMLSchema" xmlns:xs="http://www.w3.org/2001/XMLSchema" xmlns:p="http://schemas.microsoft.com/office/2006/metadata/properties" xmlns:ns2="98b51ad9-2dee-4e67-8756-066868033db3" xmlns:ns3="3b19b05c-5372-43e3-8367-d528de7305f3" targetNamespace="http://schemas.microsoft.com/office/2006/metadata/properties" ma:root="true" ma:fieldsID="a8b5d8fd00de87607f2929e62dc82cae" ns2:_="" ns3:_="">
    <xsd:import namespace="98b51ad9-2dee-4e67-8756-066868033db3"/>
    <xsd:import namespace="3b19b05c-5372-43e3-8367-d528de7305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51ad9-2dee-4e67-8756-066868033d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fe6d38-a924-4c3c-979c-ba506913b1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19b05c-5372-43e3-8367-d528de7305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bc3a30-6548-4b46-b5bf-66b3109f301f}" ma:internalName="TaxCatchAll" ma:showField="CatchAllData" ma:web="3b19b05c-5372-43e3-8367-d528de7305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8b51ad9-2dee-4e67-8756-066868033db3">
      <Terms xmlns="http://schemas.microsoft.com/office/infopath/2007/PartnerControls"/>
    </lcf76f155ced4ddcb4097134ff3c332f>
    <TaxCatchAll xmlns="3b19b05c-5372-43e3-8367-d528de7305f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97E2E9-5FCC-4D85-B77C-5EE1279221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51ad9-2dee-4e67-8756-066868033db3"/>
    <ds:schemaRef ds:uri="3b19b05c-5372-43e3-8367-d528de7305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A6D415-6448-419D-8056-B9F64C45F97C}">
  <ds:schemaRefs>
    <ds:schemaRef ds:uri="http://schemas.microsoft.com/office/2006/metadata/properties"/>
    <ds:schemaRef ds:uri="http://schemas.microsoft.com/office/infopath/2007/PartnerControls"/>
    <ds:schemaRef ds:uri="98b51ad9-2dee-4e67-8756-066868033db3"/>
    <ds:schemaRef ds:uri="3b19b05c-5372-43e3-8367-d528de7305f3"/>
  </ds:schemaRefs>
</ds:datastoreItem>
</file>

<file path=customXml/itemProps3.xml><?xml version="1.0" encoding="utf-8"?>
<ds:datastoreItem xmlns:ds="http://schemas.openxmlformats.org/officeDocument/2006/customXml" ds:itemID="{1FD6C38B-5F97-466C-A24A-955AA7BBE8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465</TotalTime>
  <Words>1647</Words>
  <Application>Microsoft Office PowerPoint</Application>
  <PresentationFormat>Widescreen</PresentationFormat>
  <Paragraphs>50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IRP-IOT Plenary Meeting at ICANN 75 18 September 2022 Initiation of an IRP</vt:lpstr>
      <vt:lpstr>Initiating Arbitration – Current Position</vt:lpstr>
      <vt:lpstr>Questions for the Plenary arising from Initiation sub group</vt:lpstr>
      <vt:lpstr>Questions for the Plenary arising from Initiation sub group</vt:lpstr>
      <vt:lpstr>Additional Questions for the Plenary</vt:lpstr>
      <vt:lpstr>Initiating Arbitration – Provisions relating to fees and costs</vt:lpstr>
      <vt:lpstr>Initiating Arbitration – Other provisions of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IRP-IOT Call 2 February 2021 Repose: possible areas for compromise</dc:title>
  <dc:creator>Susan Payne</dc:creator>
  <cp:lastModifiedBy>Susan Payne</cp:lastModifiedBy>
  <cp:revision>25</cp:revision>
  <dcterms:created xsi:type="dcterms:W3CDTF">2021-02-02T17:37:23Z</dcterms:created>
  <dcterms:modified xsi:type="dcterms:W3CDTF">2022-09-17T15:55:01Z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0x0101004DFDE40821EA2E4F8038C198ED29FF12</vt:lpwstr>
  </property>
  <property fmtid="{D5CDD505-2E9C-101B-9397-08002B2CF9AE}" pid="3" name="MediaServiceImageTags">
    <vt:lpwstr/>
  </property>
</Properties>
</file>