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E05B-E931-166F-5BF2-7984B4503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B58A9-66BE-594F-279C-65BEE1133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406F2-9BD4-2472-54B5-C1FD2B09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30E88-527C-1ED3-9FC0-8245477A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45C8-CACC-93A9-F028-C33F5C26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5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70B0C-CFF0-E32F-9AF5-5DD453AC5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E88E4-63A2-6531-6D37-2BDBD8D20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9017A-472F-43C3-8437-0D794AB6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C0B1-B49C-7903-C0EE-5F83B492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70688-5B1E-A6BF-FD88-AA3C9F90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0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3339F-4C7F-9398-250F-E01361D3F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EDB7F-0D84-804B-5FE6-5E1C91CE5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21A0D-4899-9E14-AF81-BDFE40FE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C6DEC-5125-873E-339B-665D107C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C1285-368C-F202-5A95-62D04B3D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3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B672-E5E2-FDE1-E2FF-4E81E251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67C5-2E5C-5C77-A1CA-1FFC51956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9E8B4-769E-8F61-EC69-A77D1467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837A4-50FD-7727-6704-EF858999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E12F3-6D24-8AAD-B074-1E289734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682B-CC65-C1D8-4BDF-B0BC937C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71511-B1AD-425D-8E19-BC2802E8D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61D20-1240-5A49-05DD-78FBE575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33434-3E1F-2E04-761D-D652E5434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7D14A-5DDA-97FC-43D3-BD490612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4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D124A-D2DF-F6E1-17E5-1B96887FE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8FA2E-7612-96CF-6607-FB3B37F16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76ADF-F79E-EDFF-230E-157C908D9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D9E26-5034-1512-B427-5AC77DB5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3DD3C-3334-52AE-2FDD-6EC5E47B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E184C-A7BB-D54C-55E2-5E51B80A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3CB9-664D-14EF-0A46-6CD35455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136AE-2EF8-0854-5B7E-733805C7E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B452F-1577-9112-91CB-FA1F806C5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F4296-407A-ACD0-B345-A25FC13F9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36062-0AFA-E211-01B2-A6D60D527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12E57-1EC5-C356-C3D0-FA928B9E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597EB-E272-C555-D6D8-914ACE91D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8A773-C777-A2DF-B21A-8D5FB7D7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0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9834-8496-3FDA-7B34-7C409E6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5631E-797D-94AC-B5FB-D98BA0CD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F87C7-016D-4E86-4401-A9AB1D9EB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63839-E907-068C-FE61-D5A37AE5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A28EE-97DE-FBDB-86B8-410FFF66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ABB66-0849-F228-BE75-78ED3ECF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C9B59-D5F0-2D81-56BC-D145974C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2BB60-F493-649C-ECF8-9187BA492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E79A0-BFC7-4C72-681D-5ADAB794F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CBF1D-54FF-DC3E-5EDD-3A9998C84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44F6E-20F2-1CC9-31CD-B2574C1A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FA608-96BD-13FE-1218-5F3143F1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A45B8-99BF-A444-2F42-09C742EE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0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364D-A93A-4A6E-28EB-A8D285DD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A3923-E900-C952-0CB8-84B2F4252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C2A24-8FDF-A169-F46C-A6DD884C6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BB39-F50B-3B5C-DF9B-5BCADC5D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27DFE-FECA-D55C-A832-2E6B1534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32DC1-3DD6-750C-C5D3-1F91C617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1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A9A82-9516-45FE-BF35-CE20CDB1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70A4C-6B1A-33AA-5C1A-339CF5019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E7A13-0387-8141-A53C-DDADDFA4A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EDC-2787-43FA-9E95-AEADB0687E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B7855-D957-53D6-F4FE-63415A531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D5CAF-3B7E-6592-C824-B811FC870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E81F5-CDD1-48B0-BB1B-E0F7EA4B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A591-7F02-3E6F-92CA-6B052B4D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701"/>
            <a:ext cx="9144000" cy="108585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000" dirty="0"/>
              <a:t>ICANN 78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A7D06-E204-5653-3332-C06E25C7C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2575"/>
            <a:ext cx="9144000" cy="42291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600" b="1" dirty="0"/>
              <a:t>Should there be limitations on appeals? </a:t>
            </a:r>
            <a:r>
              <a:rPr lang="en-US" sz="2600" dirty="0"/>
              <a:t>Random considerations.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ICANN Bylaw 4.3(n):</a:t>
            </a:r>
          </a:p>
          <a:p>
            <a:pPr algn="l"/>
            <a:r>
              <a:rPr lang="en-US" dirty="0"/>
              <a:t>	</a:t>
            </a:r>
            <a:r>
              <a:rPr lang="en-US" i="1" dirty="0"/>
              <a:t>(iv) The Rules of Procedure … shall … address … :</a:t>
            </a:r>
          </a:p>
          <a:p>
            <a:pPr algn="l"/>
            <a:r>
              <a:rPr lang="en-US" i="1" dirty="0"/>
              <a:t>	… (G) The standards and </a:t>
            </a:r>
            <a:r>
              <a:rPr lang="en-US" b="1" i="1" dirty="0">
                <a:solidFill>
                  <a:schemeClr val="accent1"/>
                </a:solidFill>
              </a:rPr>
              <a:t>rules governing appeals </a:t>
            </a:r>
            <a:r>
              <a:rPr lang="en-US" i="1" dirty="0"/>
              <a:t>from IRP Panel 		decisions, </a:t>
            </a:r>
            <a:r>
              <a:rPr lang="en-US" b="1" i="1" dirty="0">
                <a:solidFill>
                  <a:schemeClr val="accent1"/>
                </a:solidFill>
              </a:rPr>
              <a:t>including which IRP Panel decisions may be 			appealed</a:t>
            </a:r>
            <a:r>
              <a:rPr lang="en-US" i="1" dirty="0"/>
              <a:t>. 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  <a:p>
            <a:pPr algn="l"/>
            <a:r>
              <a:rPr lang="en-US" dirty="0"/>
              <a:t>ICANN Bylaw 4.3(w):</a:t>
            </a:r>
          </a:p>
          <a:p>
            <a:pPr algn="l"/>
            <a:endParaRPr lang="en-US" dirty="0"/>
          </a:p>
          <a:p>
            <a:pPr lvl="2" algn="l"/>
            <a:r>
              <a:rPr lang="en-US" sz="2400" b="1" i="1" dirty="0">
                <a:solidFill>
                  <a:schemeClr val="accent1"/>
                </a:solidFill>
                <a:effectLst/>
              </a:rPr>
              <a:t>Subject to any limitations established through the Rules of Procedure, </a:t>
            </a:r>
            <a:r>
              <a:rPr lang="en-US" sz="2400" b="0" i="1" dirty="0">
                <a:solidFill>
                  <a:srgbClr val="333333"/>
                </a:solidFill>
                <a:effectLst/>
              </a:rPr>
              <a:t>an IRP Panel decision may be appealed to the full Standing Panel sitting </a:t>
            </a:r>
            <a:r>
              <a:rPr lang="en-US" sz="2400" b="0" i="1" dirty="0" err="1">
                <a:solidFill>
                  <a:srgbClr val="333333"/>
                </a:solidFill>
                <a:effectLst/>
              </a:rPr>
              <a:t>en</a:t>
            </a:r>
            <a:r>
              <a:rPr lang="en-US" sz="2400" b="0" i="1" dirty="0">
                <a:solidFill>
                  <a:srgbClr val="333333"/>
                </a:solidFill>
                <a:effectLst/>
              </a:rPr>
              <a:t> banc within sixty (60) days of issuance of such decision.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4178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B006-DE1B-B3EE-2FB9-BCA342931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0548D-700A-20BF-4F35-04D2BD500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Non-binding IRPs:</a:t>
            </a:r>
          </a:p>
          <a:p>
            <a:endParaRPr lang="en-US" sz="2400" dirty="0"/>
          </a:p>
          <a:p>
            <a:r>
              <a:rPr lang="en-US" sz="2400" dirty="0"/>
              <a:t>ICANN Bylaw 4.3(x):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The IRP is intended as a final, binding arbitration process.   </a:t>
            </a:r>
            <a:r>
              <a:rPr lang="en-US" sz="2000" b="1" i="1" dirty="0"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….</a:t>
            </a:r>
          </a:p>
          <a:p>
            <a:pPr marL="457200" lvl="1" indent="0">
              <a:buNone/>
            </a:pPr>
            <a:endParaRPr lang="en-US" sz="2000" i="1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lvl="2"/>
            <a:r>
              <a:rPr lang="en-US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(iv) By submitting a Claim to the IRP Panel, a Claimant thereby agrees that the IRP decision is intended to be a final, binding arbitration decision with respect to such Claimant. </a:t>
            </a:r>
            <a:r>
              <a:rPr lang="en-US" b="1" i="1" dirty="0"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Any Claimant that does not consent to the IRP being a final, binding arbitration may initiate a non-binding IRP if ICANN agrees</a:t>
            </a:r>
            <a:r>
              <a:rPr lang="en-US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; provided that such a non-binding IRP decision is not intended to be and shall not be enforceable.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9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7EA6-00C4-BB53-4195-D8855331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60FF0-782E-9C15-521C-051AC447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Non-binding IRPs: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Should ‘non-binding’ IRPs be appealable?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Possibly not:</a:t>
            </a:r>
          </a:p>
          <a:p>
            <a:pPr lvl="1"/>
            <a:r>
              <a:rPr lang="en-US" sz="2000" dirty="0"/>
              <a:t>The claim may not have been pursued as intensely/comprehensively as a binding IRP – possibly analogous to an advisory opinion rather than a firm determination.</a:t>
            </a:r>
          </a:p>
          <a:p>
            <a:pPr lvl="1"/>
            <a:endParaRPr lang="en-US" sz="2000" dirty="0"/>
          </a:p>
          <a:p>
            <a:r>
              <a:rPr lang="en-US" sz="2400" dirty="0"/>
              <a:t>Possibly so:</a:t>
            </a:r>
          </a:p>
          <a:p>
            <a:pPr lvl="1"/>
            <a:r>
              <a:rPr lang="en-US" sz="2000" dirty="0"/>
              <a:t>Do ‘non-binding’ IRP decisions constitute ‘precedent’? (For ‘precedent’ see Bylaw 4.3(a)(vi), 4.3(g), 4.3(</a:t>
            </a:r>
            <a:r>
              <a:rPr lang="en-US" sz="2000" dirty="0" err="1"/>
              <a:t>i</a:t>
            </a:r>
            <a:r>
              <a:rPr lang="en-US" sz="2000" dirty="0"/>
              <a:t>)(ii), and 4.3(v)). </a:t>
            </a:r>
            <a:r>
              <a:rPr lang="en-US" sz="2000" b="1" dirty="0">
                <a:solidFill>
                  <a:schemeClr val="accent1"/>
                </a:solidFill>
              </a:rPr>
              <a:t>If precedential</a:t>
            </a:r>
            <a:r>
              <a:rPr lang="en-US" sz="2000" dirty="0"/>
              <a:t>, shouldn’t they be appealable?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641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157CD-9B08-84B0-BBA3-4F22FD60B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08B2C-7EA6-AF97-5E60-2F23F32CA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Can CEP Mediator sit on </a:t>
            </a:r>
            <a:r>
              <a:rPr lang="en-US" b="1" i="1" dirty="0" err="1">
                <a:solidFill>
                  <a:srgbClr val="FF0000"/>
                </a:solidFill>
              </a:rPr>
              <a:t>en</a:t>
            </a:r>
            <a:r>
              <a:rPr lang="en-US" b="1" i="1" dirty="0">
                <a:solidFill>
                  <a:srgbClr val="FF0000"/>
                </a:solidFill>
              </a:rPr>
              <a:t> banc </a:t>
            </a:r>
            <a:r>
              <a:rPr lang="en-US" b="1" dirty="0">
                <a:solidFill>
                  <a:srgbClr val="FF0000"/>
                </a:solidFill>
              </a:rPr>
              <a:t>IRP appeal?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ICANN Bylaw 4.3(e)(iv):</a:t>
            </a:r>
          </a:p>
          <a:p>
            <a:pPr lvl="1"/>
            <a:endParaRPr lang="en-US" dirty="0"/>
          </a:p>
          <a:p>
            <a:pPr lvl="2"/>
            <a:r>
              <a:rPr lang="en-US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(iv) … any IRP Mediator appointed shall be selected from the members of the Standing Panel … by its Chair, but such IRP Mediator shall not thereafter be eligible to serve as a panelist presiding over an IRP on the matter.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Is sitting on an </a:t>
            </a:r>
            <a:r>
              <a:rPr lang="en-US" i="1" dirty="0" err="1"/>
              <a:t>en</a:t>
            </a:r>
            <a:r>
              <a:rPr lang="en-US" i="1" dirty="0"/>
              <a:t> banc </a:t>
            </a:r>
            <a:r>
              <a:rPr lang="en-US" dirty="0"/>
              <a:t>appeal ‘presiding’ over an IRP?</a:t>
            </a:r>
          </a:p>
          <a:p>
            <a:pPr lvl="1"/>
            <a:r>
              <a:rPr lang="en-US" dirty="0"/>
              <a:t>With ‘facts’ finally established by original panel decision why couldn’t  mediator sit on precedential appeal?</a:t>
            </a:r>
          </a:p>
        </p:txBody>
      </p:sp>
    </p:spTree>
    <p:extLst>
      <p:ext uri="{BB962C8B-B14F-4D97-AF65-F5344CB8AC3E}">
        <p14:creationId xmlns:p14="http://schemas.microsoft.com/office/powerpoint/2010/main" val="221810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A0B12-1811-5F7F-47C8-9A97001B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7EDB5-0B1E-755F-158C-E9FAB267D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these rulings be appealable: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Summary dismissal </a:t>
            </a:r>
            <a:r>
              <a:rPr lang="en-US" dirty="0"/>
              <a:t>(Bylaw 4.3(o)(</a:t>
            </a:r>
            <a:r>
              <a:rPr lang="en-US" dirty="0" err="1"/>
              <a:t>i</a:t>
            </a:r>
            <a:r>
              <a:rPr lang="en-US" dirty="0"/>
              <a:t>)).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Consolidation</a:t>
            </a:r>
            <a:r>
              <a:rPr lang="en-US" dirty="0"/>
              <a:t> (Bylaw 4.3(o)(v)).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Cost/expense shifting</a:t>
            </a:r>
            <a:r>
              <a:rPr lang="en-US" dirty="0"/>
              <a:t> (Bylaw 4.3(o)(vii) and 4.3(r)).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94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1020B-832B-ED86-AE05-21F7FF7E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2CAA0-9AD9-3E6F-02EE-B27224C4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7958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Interim Relief:</a:t>
            </a:r>
          </a:p>
          <a:p>
            <a:r>
              <a:rPr lang="en-US" dirty="0"/>
              <a:t>Possibly confusing bylaw provisions:</a:t>
            </a:r>
          </a:p>
          <a:p>
            <a:r>
              <a:rPr lang="en-US" dirty="0"/>
              <a:t>Bylaw 4.3(o):</a:t>
            </a:r>
          </a:p>
          <a:p>
            <a:pPr lvl="1"/>
            <a:r>
              <a:rPr lang="en-US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Subject to the requirements of this </a:t>
            </a:r>
            <a:r>
              <a:rPr lang="en-US" sz="1800" i="1" u="sng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Section 4.3</a:t>
            </a:r>
            <a:r>
              <a:rPr lang="en-US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each IRP Panel shall have the authority to: </a:t>
            </a:r>
            <a:r>
              <a:rPr lang="en-US" sz="1800" b="1" i="1" dirty="0">
                <a:solidFill>
                  <a:schemeClr val="accent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…</a:t>
            </a:r>
          </a:p>
          <a:p>
            <a:pPr marL="1371600" lvl="3" indent="0">
              <a:buNone/>
            </a:pPr>
            <a:r>
              <a:rPr lang="en-US" i="1" dirty="0"/>
              <a:t>(iv) </a:t>
            </a:r>
            <a:r>
              <a:rPr lang="en-US" b="1" i="1" dirty="0">
                <a:solidFill>
                  <a:schemeClr val="accent2"/>
                </a:solidFill>
              </a:rPr>
              <a:t>Recommend that ICANN stay </a:t>
            </a:r>
            <a:r>
              <a:rPr lang="en-US" i="1" dirty="0"/>
              <a:t>any action or decision, or take necessary interim action, until such time as the opinion of the IRP Panel is considered[.]</a:t>
            </a:r>
          </a:p>
          <a:p>
            <a:pPr marL="1371600" lvl="3" indent="0">
              <a:buNone/>
            </a:pPr>
            <a:endParaRPr lang="en-US" i="1" dirty="0"/>
          </a:p>
          <a:p>
            <a:r>
              <a:rPr lang="en-US" dirty="0"/>
              <a:t>Bylaw 4.3(p):</a:t>
            </a:r>
          </a:p>
          <a:p>
            <a:pPr marL="457200" lvl="1"/>
            <a:r>
              <a:rPr lang="en-US" sz="1800" i="1" dirty="0"/>
              <a:t>…</a:t>
            </a:r>
            <a:r>
              <a:rPr lang="en-US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Interim relief may only be provided </a:t>
            </a:r>
            <a:r>
              <a:rPr lang="en-US" sz="1800" b="1" i="1" dirty="0">
                <a:solidFill>
                  <a:schemeClr val="accent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if the Emergency Panelist determines </a:t>
            </a:r>
            <a:r>
              <a:rPr lang="en-US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that the Claimant has established all of the following factors: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/>
            <a:r>
              <a:rPr lang="en-US" sz="1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US" sz="14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 A harm for which there will be no adequate remedy in the absence of such relief;</a:t>
            </a:r>
            <a:endParaRPr lang="en-US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/>
            <a:r>
              <a:rPr lang="en-US" sz="1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(ii) Either: (A) likelihood of success on the merits; or (B) sufficiently serious questions related to the merits; and</a:t>
            </a:r>
            <a:endParaRPr lang="en-US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>
              <a:spcBef>
                <a:spcPts val="0"/>
              </a:spcBef>
            </a:pPr>
            <a:r>
              <a:rPr lang="en-US" sz="1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(iii) A balance of hardships tipping decidedly toward the party seeking relief.</a:t>
            </a:r>
            <a:endParaRPr lang="en-US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0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AE10-8682-C238-4A23-83EE4D1FE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9CA8B-1522-11A6-AC71-697C546F0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Rules governing appeals – intervention: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r>
              <a:rPr lang="en-US" dirty="0"/>
              <a:t>Can appeals allow for any kind of intervention other than as amicus?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Rules regarding amicus status at appeal?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Standing Panel discretion as to number/identity of amici? </a:t>
            </a:r>
          </a:p>
        </p:txBody>
      </p:sp>
    </p:spTree>
    <p:extLst>
      <p:ext uri="{BB962C8B-B14F-4D97-AF65-F5344CB8AC3E}">
        <p14:creationId xmlns:p14="http://schemas.microsoft.com/office/powerpoint/2010/main" val="172768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1CF5-9A9D-DE40-F5CA-40E55D65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E2B9D-EF29-4026-70B7-76097F3DF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Rules governing appeals – submission: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r>
              <a:rPr lang="en-US" dirty="0"/>
              <a:t>Submissions/briefs only? No oral arguments?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Recommendation – no oral argument, the record of facts has been established and a limitation to briefing-only should aid in the pursuit of efficiency – one of the purposes of the IRP (Bylaw 4.3(a)(vii)). </a:t>
            </a:r>
          </a:p>
        </p:txBody>
      </p:sp>
    </p:spTree>
    <p:extLst>
      <p:ext uri="{BB962C8B-B14F-4D97-AF65-F5344CB8AC3E}">
        <p14:creationId xmlns:p14="http://schemas.microsoft.com/office/powerpoint/2010/main" val="13446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D5A0-F4AF-3F99-8EDF-81957309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</a:rPr>
              <a:t>IRP-IOT</a:t>
            </a:r>
            <a:br>
              <a:rPr lang="en-US" dirty="0"/>
            </a:br>
            <a:r>
              <a:rPr lang="en-US" sz="4400" dirty="0"/>
              <a:t>ICANN 78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929D-A016-7BEA-4DCB-FB3C34C2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Rules governing appeals – Cost shifting?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Does the language in Bylaw 4.3(r) about the panel identifying </a:t>
            </a:r>
            <a:r>
              <a:rPr lang="en-US" b="0" i="0" dirty="0">
                <a:effectLst/>
              </a:rPr>
              <a:t>the losing party's Claim or defense as frivolous or abusive apply to claims/defenses asserted on appeal? </a:t>
            </a:r>
          </a:p>
          <a:p>
            <a:pPr lvl="1"/>
            <a:endParaRPr lang="en-US" dirty="0"/>
          </a:p>
          <a:p>
            <a:pPr lvl="1"/>
            <a:r>
              <a:rPr lang="en-US" b="0" i="0" dirty="0">
                <a:effectLst/>
              </a:rPr>
              <a:t>Should this extend to all ‘decisions’ appealed rather than merely those relating to Claims -- for instance if we create a rule allowing appeals of such things as interim decisions or summary dismissals?</a:t>
            </a:r>
          </a:p>
          <a:p>
            <a:pPr lvl="1"/>
            <a:endParaRPr lang="en-US" b="0" i="0" dirty="0">
              <a:effectLst/>
            </a:endParaRPr>
          </a:p>
          <a:p>
            <a:pPr lvl="1"/>
            <a:r>
              <a:rPr lang="en-US" b="0" i="0" dirty="0">
                <a:effectLst/>
              </a:rPr>
              <a:t>Should rules </a:t>
            </a:r>
            <a:r>
              <a:rPr lang="en-US" b="0" i="0">
                <a:effectLst/>
              </a:rPr>
              <a:t>of appeal make </a:t>
            </a:r>
            <a:r>
              <a:rPr lang="en-US" b="0" i="0" dirty="0">
                <a:effectLst/>
              </a:rPr>
              <a:t>this explicit?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4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798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Helvetica</vt:lpstr>
      <vt:lpstr>Times New Roman</vt:lpstr>
      <vt:lpstr>Office Theme</vt:lpstr>
      <vt:lpstr>IRP-IOT ICANN 78</vt:lpstr>
      <vt:lpstr>IRP-IOT ICANN 78</vt:lpstr>
      <vt:lpstr>IRP-IOT ICANN 78</vt:lpstr>
      <vt:lpstr>IRP-IOT ICANN 78</vt:lpstr>
      <vt:lpstr>IRP-IOT ICANN 78</vt:lpstr>
      <vt:lpstr>IRP-IOT ICANN 78</vt:lpstr>
      <vt:lpstr>IRP-IOT ICANN 78</vt:lpstr>
      <vt:lpstr>IRP-IOT ICANN 78</vt:lpstr>
      <vt:lpstr>IRP-IOT ICANN 78</vt:lpstr>
    </vt:vector>
  </TitlesOfParts>
  <Company>Verisign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IRP-IOT ICANN 78</dc:title>
  <dc:creator>McAuley, David</dc:creator>
  <cp:lastModifiedBy>McAuley, David</cp:lastModifiedBy>
  <cp:revision>72</cp:revision>
  <dcterms:created xsi:type="dcterms:W3CDTF">2023-09-28T13:28:46Z</dcterms:created>
  <dcterms:modified xsi:type="dcterms:W3CDTF">2023-10-06T17:42:40Z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875933140</vt:i4>
  </property>
  <property fmtid="{D5CDD505-2E9C-101B-9397-08002B2CF9AE}" pid="3" name="_NewReviewCycle">
    <vt:lpwstr/>
  </property>
  <property fmtid="{D5CDD505-2E9C-101B-9397-08002B2CF9AE}" pid="4" name="_EmailSubject">
    <vt:lpwstr>IRP-IOT Agenda for 9 April 2024</vt:lpwstr>
  </property>
  <property fmtid="{D5CDD505-2E9C-101B-9397-08002B2CF9AE}" pid="5" name="_AuthorEmail">
    <vt:lpwstr>dmcauley@Verisign.com</vt:lpwstr>
  </property>
  <property fmtid="{D5CDD505-2E9C-101B-9397-08002B2CF9AE}" pid="6" name="_AuthorEmailDisplayName">
    <vt:lpwstr>McAuley, David</vt:lpwstr>
  </property>
</Properties>
</file>