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22"/>
  </p:notesMasterIdLst>
  <p:sldIdLst>
    <p:sldId id="256" r:id="rId5"/>
    <p:sldId id="257" r:id="rId6"/>
    <p:sldId id="262" r:id="rId7"/>
    <p:sldId id="263" r:id="rId8"/>
    <p:sldId id="264" r:id="rId9"/>
    <p:sldId id="265" r:id="rId10"/>
    <p:sldId id="266" r:id="rId11"/>
    <p:sldId id="267" r:id="rId12"/>
    <p:sldId id="268" r:id="rId13"/>
    <p:sldId id="269" r:id="rId14"/>
    <p:sldId id="270" r:id="rId15"/>
    <p:sldId id="271" r:id="rId16"/>
    <p:sldId id="273" r:id="rId17"/>
    <p:sldId id="272" r:id="rId18"/>
    <p:sldId id="274" r:id="rId19"/>
    <p:sldId id="277" r:id="rId20"/>
    <p:sldId id="276" r:id="rId21"/>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790">
          <p15:clr>
            <a:srgbClr val="A4A3A4"/>
          </p15:clr>
        </p15:guide>
        <p15:guide id="2" pos="376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34B1BD3-F047-4E14-A4B3-45D6BFACA1B0}" v="7" dt="2024-06-04T14:15:51.29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4540" autoAdjust="0"/>
    <p:restoredTop sz="94694"/>
  </p:normalViewPr>
  <p:slideViewPr>
    <p:cSldViewPr snapToGrid="0" snapToObjects="1" showGuides="1">
      <p:cViewPr varScale="1">
        <p:scale>
          <a:sx n="110" d="100"/>
          <a:sy n="110" d="100"/>
        </p:scale>
        <p:origin x="892" y="64"/>
      </p:cViewPr>
      <p:guideLst>
        <p:guide orient="horz" pos="1790"/>
        <p:guide pos="3763"/>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san Payne" userId="f81a2fa5-6c6b-4206-bea8-466cf26d3f01" providerId="ADAL" clId="{B34B1BD3-F047-4E14-A4B3-45D6BFACA1B0}"/>
    <pc:docChg chg="custSel modSld">
      <pc:chgData name="Susan Payne" userId="f81a2fa5-6c6b-4206-bea8-466cf26d3f01" providerId="ADAL" clId="{B34B1BD3-F047-4E14-A4B3-45D6BFACA1B0}" dt="2024-06-04T15:29:59.502" v="4301" actId="255"/>
      <pc:docMkLst>
        <pc:docMk/>
      </pc:docMkLst>
      <pc:sldChg chg="addSp modSp mod">
        <pc:chgData name="Susan Payne" userId="f81a2fa5-6c6b-4206-bea8-466cf26d3f01" providerId="ADAL" clId="{B34B1BD3-F047-4E14-A4B3-45D6BFACA1B0}" dt="2024-06-04T14:15:12.225" v="1195" actId="2711"/>
        <pc:sldMkLst>
          <pc:docMk/>
          <pc:sldMk cId="1357391698" sldId="262"/>
        </pc:sldMkLst>
        <pc:spChg chg="add">
          <ac:chgData name="Susan Payne" userId="f81a2fa5-6c6b-4206-bea8-466cf26d3f01" providerId="ADAL" clId="{B34B1BD3-F047-4E14-A4B3-45D6BFACA1B0}" dt="2024-06-04T13:19:58.091" v="66"/>
          <ac:spMkLst>
            <pc:docMk/>
            <pc:sldMk cId="1357391698" sldId="262"/>
            <ac:spMk id="4" creationId="{FAAEBC4A-F762-DF2A-2813-A91219B89BC3}"/>
          </ac:spMkLst>
        </pc:spChg>
        <pc:spChg chg="mod">
          <ac:chgData name="Susan Payne" userId="f81a2fa5-6c6b-4206-bea8-466cf26d3f01" providerId="ADAL" clId="{B34B1BD3-F047-4E14-A4B3-45D6BFACA1B0}" dt="2024-06-04T14:15:12.225" v="1195" actId="2711"/>
          <ac:spMkLst>
            <pc:docMk/>
            <pc:sldMk cId="1357391698" sldId="262"/>
            <ac:spMk id="5" creationId="{B071D598-6EB7-3781-C1F8-AB2921800E61}"/>
          </ac:spMkLst>
        </pc:spChg>
      </pc:sldChg>
      <pc:sldChg chg="modSp mod">
        <pc:chgData name="Susan Payne" userId="f81a2fa5-6c6b-4206-bea8-466cf26d3f01" providerId="ADAL" clId="{B34B1BD3-F047-4E14-A4B3-45D6BFACA1B0}" dt="2024-06-04T14:15:23.212" v="1196" actId="2711"/>
        <pc:sldMkLst>
          <pc:docMk/>
          <pc:sldMk cId="3898341128" sldId="263"/>
        </pc:sldMkLst>
        <pc:spChg chg="mod">
          <ac:chgData name="Susan Payne" userId="f81a2fa5-6c6b-4206-bea8-466cf26d3f01" providerId="ADAL" clId="{B34B1BD3-F047-4E14-A4B3-45D6BFACA1B0}" dt="2024-06-04T14:15:23.212" v="1196" actId="2711"/>
          <ac:spMkLst>
            <pc:docMk/>
            <pc:sldMk cId="3898341128" sldId="263"/>
            <ac:spMk id="5" creationId="{B071D598-6EB7-3781-C1F8-AB2921800E61}"/>
          </ac:spMkLst>
        </pc:spChg>
      </pc:sldChg>
      <pc:sldChg chg="modSp mod">
        <pc:chgData name="Susan Payne" userId="f81a2fa5-6c6b-4206-bea8-466cf26d3f01" providerId="ADAL" clId="{B34B1BD3-F047-4E14-A4B3-45D6BFACA1B0}" dt="2024-06-04T14:19:57.764" v="1203" actId="20577"/>
        <pc:sldMkLst>
          <pc:docMk/>
          <pc:sldMk cId="3637720497" sldId="264"/>
        </pc:sldMkLst>
        <pc:spChg chg="mod">
          <ac:chgData name="Susan Payne" userId="f81a2fa5-6c6b-4206-bea8-466cf26d3f01" providerId="ADAL" clId="{B34B1BD3-F047-4E14-A4B3-45D6BFACA1B0}" dt="2024-06-04T14:19:57.764" v="1203" actId="20577"/>
          <ac:spMkLst>
            <pc:docMk/>
            <pc:sldMk cId="3637720497" sldId="264"/>
            <ac:spMk id="2" creationId="{5EEA1184-58C2-65A8-010C-14B763E5E83A}"/>
          </ac:spMkLst>
        </pc:spChg>
      </pc:sldChg>
      <pc:sldChg chg="modSp mod">
        <pc:chgData name="Susan Payne" userId="f81a2fa5-6c6b-4206-bea8-466cf26d3f01" providerId="ADAL" clId="{B34B1BD3-F047-4E14-A4B3-45D6BFACA1B0}" dt="2024-06-04T14:44:34.624" v="1605" actId="20577"/>
        <pc:sldMkLst>
          <pc:docMk/>
          <pc:sldMk cId="2948264011" sldId="265"/>
        </pc:sldMkLst>
        <pc:spChg chg="mod">
          <ac:chgData name="Susan Payne" userId="f81a2fa5-6c6b-4206-bea8-466cf26d3f01" providerId="ADAL" clId="{B34B1BD3-F047-4E14-A4B3-45D6BFACA1B0}" dt="2024-06-04T14:07:04.541" v="1009" actId="120"/>
          <ac:spMkLst>
            <pc:docMk/>
            <pc:sldMk cId="2948264011" sldId="265"/>
            <ac:spMk id="2" creationId="{5EEA1184-58C2-65A8-010C-14B763E5E83A}"/>
          </ac:spMkLst>
        </pc:spChg>
        <pc:spChg chg="mod">
          <ac:chgData name="Susan Payne" userId="f81a2fa5-6c6b-4206-bea8-466cf26d3f01" providerId="ADAL" clId="{B34B1BD3-F047-4E14-A4B3-45D6BFACA1B0}" dt="2024-06-04T14:44:34.624" v="1605" actId="20577"/>
          <ac:spMkLst>
            <pc:docMk/>
            <pc:sldMk cId="2948264011" sldId="265"/>
            <ac:spMk id="5" creationId="{B071D598-6EB7-3781-C1F8-AB2921800E61}"/>
          </ac:spMkLst>
        </pc:spChg>
      </pc:sldChg>
      <pc:sldChg chg="modSp mod">
        <pc:chgData name="Susan Payne" userId="f81a2fa5-6c6b-4206-bea8-466cf26d3f01" providerId="ADAL" clId="{B34B1BD3-F047-4E14-A4B3-45D6BFACA1B0}" dt="2024-06-04T14:53:11.568" v="2110" actId="20577"/>
        <pc:sldMkLst>
          <pc:docMk/>
          <pc:sldMk cId="1789786394" sldId="266"/>
        </pc:sldMkLst>
        <pc:spChg chg="mod">
          <ac:chgData name="Susan Payne" userId="f81a2fa5-6c6b-4206-bea8-466cf26d3f01" providerId="ADAL" clId="{B34B1BD3-F047-4E14-A4B3-45D6BFACA1B0}" dt="2024-06-04T14:07:26.433" v="1013" actId="120"/>
          <ac:spMkLst>
            <pc:docMk/>
            <pc:sldMk cId="1789786394" sldId="266"/>
            <ac:spMk id="2" creationId="{5EEA1184-58C2-65A8-010C-14B763E5E83A}"/>
          </ac:spMkLst>
        </pc:spChg>
        <pc:spChg chg="mod">
          <ac:chgData name="Susan Payne" userId="f81a2fa5-6c6b-4206-bea8-466cf26d3f01" providerId="ADAL" clId="{B34B1BD3-F047-4E14-A4B3-45D6BFACA1B0}" dt="2024-06-04T14:53:11.568" v="2110" actId="20577"/>
          <ac:spMkLst>
            <pc:docMk/>
            <pc:sldMk cId="1789786394" sldId="266"/>
            <ac:spMk id="5" creationId="{B071D598-6EB7-3781-C1F8-AB2921800E61}"/>
          </ac:spMkLst>
        </pc:spChg>
      </pc:sldChg>
      <pc:sldChg chg="modSp mod">
        <pc:chgData name="Susan Payne" userId="f81a2fa5-6c6b-4206-bea8-466cf26d3f01" providerId="ADAL" clId="{B34B1BD3-F047-4E14-A4B3-45D6BFACA1B0}" dt="2024-06-04T15:03:26.809" v="2678" actId="1076"/>
        <pc:sldMkLst>
          <pc:docMk/>
          <pc:sldMk cId="311543877" sldId="267"/>
        </pc:sldMkLst>
        <pc:spChg chg="mod">
          <ac:chgData name="Susan Payne" userId="f81a2fa5-6c6b-4206-bea8-466cf26d3f01" providerId="ADAL" clId="{B34B1BD3-F047-4E14-A4B3-45D6BFACA1B0}" dt="2024-06-04T14:07:45.738" v="1017" actId="120"/>
          <ac:spMkLst>
            <pc:docMk/>
            <pc:sldMk cId="311543877" sldId="267"/>
            <ac:spMk id="2" creationId="{5EEA1184-58C2-65A8-010C-14B763E5E83A}"/>
          </ac:spMkLst>
        </pc:spChg>
        <pc:spChg chg="mod">
          <ac:chgData name="Susan Payne" userId="f81a2fa5-6c6b-4206-bea8-466cf26d3f01" providerId="ADAL" clId="{B34B1BD3-F047-4E14-A4B3-45D6BFACA1B0}" dt="2024-06-04T15:03:26.809" v="2678" actId="1076"/>
          <ac:spMkLst>
            <pc:docMk/>
            <pc:sldMk cId="311543877" sldId="267"/>
            <ac:spMk id="5" creationId="{B071D598-6EB7-3781-C1F8-AB2921800E61}"/>
          </ac:spMkLst>
        </pc:spChg>
      </pc:sldChg>
      <pc:sldChg chg="modSp mod">
        <pc:chgData name="Susan Payne" userId="f81a2fa5-6c6b-4206-bea8-466cf26d3f01" providerId="ADAL" clId="{B34B1BD3-F047-4E14-A4B3-45D6BFACA1B0}" dt="2024-06-04T15:10:03.135" v="3175" actId="1076"/>
        <pc:sldMkLst>
          <pc:docMk/>
          <pc:sldMk cId="2656348012" sldId="268"/>
        </pc:sldMkLst>
        <pc:spChg chg="mod">
          <ac:chgData name="Susan Payne" userId="f81a2fa5-6c6b-4206-bea8-466cf26d3f01" providerId="ADAL" clId="{B34B1BD3-F047-4E14-A4B3-45D6BFACA1B0}" dt="2024-06-04T14:09:18.782" v="1030" actId="120"/>
          <ac:spMkLst>
            <pc:docMk/>
            <pc:sldMk cId="2656348012" sldId="268"/>
            <ac:spMk id="2" creationId="{5EEA1184-58C2-65A8-010C-14B763E5E83A}"/>
          </ac:spMkLst>
        </pc:spChg>
        <pc:spChg chg="mod">
          <ac:chgData name="Susan Payne" userId="f81a2fa5-6c6b-4206-bea8-466cf26d3f01" providerId="ADAL" clId="{B34B1BD3-F047-4E14-A4B3-45D6BFACA1B0}" dt="2024-06-04T15:10:03.135" v="3175" actId="1076"/>
          <ac:spMkLst>
            <pc:docMk/>
            <pc:sldMk cId="2656348012" sldId="268"/>
            <ac:spMk id="5" creationId="{B071D598-6EB7-3781-C1F8-AB2921800E61}"/>
          </ac:spMkLst>
        </pc:spChg>
      </pc:sldChg>
      <pc:sldChg chg="modSp mod">
        <pc:chgData name="Susan Payne" userId="f81a2fa5-6c6b-4206-bea8-466cf26d3f01" providerId="ADAL" clId="{B34B1BD3-F047-4E14-A4B3-45D6BFACA1B0}" dt="2024-06-04T15:16:23.385" v="3469" actId="1076"/>
        <pc:sldMkLst>
          <pc:docMk/>
          <pc:sldMk cId="869917831" sldId="269"/>
        </pc:sldMkLst>
        <pc:spChg chg="mod">
          <ac:chgData name="Susan Payne" userId="f81a2fa5-6c6b-4206-bea8-466cf26d3f01" providerId="ADAL" clId="{B34B1BD3-F047-4E14-A4B3-45D6BFACA1B0}" dt="2024-06-04T14:08:16.844" v="1021" actId="255"/>
          <ac:spMkLst>
            <pc:docMk/>
            <pc:sldMk cId="869917831" sldId="269"/>
            <ac:spMk id="2" creationId="{5EEA1184-58C2-65A8-010C-14B763E5E83A}"/>
          </ac:spMkLst>
        </pc:spChg>
        <pc:spChg chg="mod">
          <ac:chgData name="Susan Payne" userId="f81a2fa5-6c6b-4206-bea8-466cf26d3f01" providerId="ADAL" clId="{B34B1BD3-F047-4E14-A4B3-45D6BFACA1B0}" dt="2024-06-04T15:16:23.385" v="3469" actId="1076"/>
          <ac:spMkLst>
            <pc:docMk/>
            <pc:sldMk cId="869917831" sldId="269"/>
            <ac:spMk id="5" creationId="{B071D598-6EB7-3781-C1F8-AB2921800E61}"/>
          </ac:spMkLst>
        </pc:spChg>
      </pc:sldChg>
      <pc:sldChg chg="modSp mod">
        <pc:chgData name="Susan Payne" userId="f81a2fa5-6c6b-4206-bea8-466cf26d3f01" providerId="ADAL" clId="{B34B1BD3-F047-4E14-A4B3-45D6BFACA1B0}" dt="2024-06-04T15:21:46.927" v="3723" actId="1076"/>
        <pc:sldMkLst>
          <pc:docMk/>
          <pc:sldMk cId="272680803" sldId="270"/>
        </pc:sldMkLst>
        <pc:spChg chg="mod">
          <ac:chgData name="Susan Payne" userId="f81a2fa5-6c6b-4206-bea8-466cf26d3f01" providerId="ADAL" clId="{B34B1BD3-F047-4E14-A4B3-45D6BFACA1B0}" dt="2024-06-04T14:08:48.106" v="1026" actId="120"/>
          <ac:spMkLst>
            <pc:docMk/>
            <pc:sldMk cId="272680803" sldId="270"/>
            <ac:spMk id="2" creationId="{5EEA1184-58C2-65A8-010C-14B763E5E83A}"/>
          </ac:spMkLst>
        </pc:spChg>
        <pc:spChg chg="mod">
          <ac:chgData name="Susan Payne" userId="f81a2fa5-6c6b-4206-bea8-466cf26d3f01" providerId="ADAL" clId="{B34B1BD3-F047-4E14-A4B3-45D6BFACA1B0}" dt="2024-06-04T15:20:51.252" v="3720" actId="20577"/>
          <ac:spMkLst>
            <pc:docMk/>
            <pc:sldMk cId="272680803" sldId="270"/>
            <ac:spMk id="4" creationId="{6EE2BCF1-564E-C7D0-EC48-8F316B5A3BB6}"/>
          </ac:spMkLst>
        </pc:spChg>
        <pc:spChg chg="mod">
          <ac:chgData name="Susan Payne" userId="f81a2fa5-6c6b-4206-bea8-466cf26d3f01" providerId="ADAL" clId="{B34B1BD3-F047-4E14-A4B3-45D6BFACA1B0}" dt="2024-06-04T15:21:46.927" v="3723" actId="1076"/>
          <ac:spMkLst>
            <pc:docMk/>
            <pc:sldMk cId="272680803" sldId="270"/>
            <ac:spMk id="5" creationId="{B071D598-6EB7-3781-C1F8-AB2921800E61}"/>
          </ac:spMkLst>
        </pc:spChg>
      </pc:sldChg>
      <pc:sldChg chg="modSp mod">
        <pc:chgData name="Susan Payne" userId="f81a2fa5-6c6b-4206-bea8-466cf26d3f01" providerId="ADAL" clId="{B34B1BD3-F047-4E14-A4B3-45D6BFACA1B0}" dt="2024-06-04T15:29:46.968" v="4300" actId="6549"/>
        <pc:sldMkLst>
          <pc:docMk/>
          <pc:sldMk cId="3844312248" sldId="271"/>
        </pc:sldMkLst>
        <pc:spChg chg="mod">
          <ac:chgData name="Susan Payne" userId="f81a2fa5-6c6b-4206-bea8-466cf26d3f01" providerId="ADAL" clId="{B34B1BD3-F047-4E14-A4B3-45D6BFACA1B0}" dt="2024-06-04T14:10:05.091" v="1037" actId="255"/>
          <ac:spMkLst>
            <pc:docMk/>
            <pc:sldMk cId="3844312248" sldId="271"/>
            <ac:spMk id="2" creationId="{5EEA1184-58C2-65A8-010C-14B763E5E83A}"/>
          </ac:spMkLst>
        </pc:spChg>
        <pc:spChg chg="mod">
          <ac:chgData name="Susan Payne" userId="f81a2fa5-6c6b-4206-bea8-466cf26d3f01" providerId="ADAL" clId="{B34B1BD3-F047-4E14-A4B3-45D6BFACA1B0}" dt="2024-06-04T15:29:46.968" v="4300" actId="6549"/>
          <ac:spMkLst>
            <pc:docMk/>
            <pc:sldMk cId="3844312248" sldId="271"/>
            <ac:spMk id="5" creationId="{B071D598-6EB7-3781-C1F8-AB2921800E61}"/>
          </ac:spMkLst>
        </pc:spChg>
      </pc:sldChg>
      <pc:sldChg chg="modSp mod">
        <pc:chgData name="Susan Payne" userId="f81a2fa5-6c6b-4206-bea8-466cf26d3f01" providerId="ADAL" clId="{B34B1BD3-F047-4E14-A4B3-45D6BFACA1B0}" dt="2024-06-04T15:29:59.502" v="4301" actId="255"/>
        <pc:sldMkLst>
          <pc:docMk/>
          <pc:sldMk cId="2887764673" sldId="272"/>
        </pc:sldMkLst>
        <pc:spChg chg="mod">
          <ac:chgData name="Susan Payne" userId="f81a2fa5-6c6b-4206-bea8-466cf26d3f01" providerId="ADAL" clId="{B34B1BD3-F047-4E14-A4B3-45D6BFACA1B0}" dt="2024-06-04T14:10:33.975" v="1042" actId="20577"/>
          <ac:spMkLst>
            <pc:docMk/>
            <pc:sldMk cId="2887764673" sldId="272"/>
            <ac:spMk id="2" creationId="{5EEA1184-58C2-65A8-010C-14B763E5E83A}"/>
          </ac:spMkLst>
        </pc:spChg>
        <pc:spChg chg="mod">
          <ac:chgData name="Susan Payne" userId="f81a2fa5-6c6b-4206-bea8-466cf26d3f01" providerId="ADAL" clId="{B34B1BD3-F047-4E14-A4B3-45D6BFACA1B0}" dt="2024-06-04T15:29:59.502" v="4301" actId="255"/>
          <ac:spMkLst>
            <pc:docMk/>
            <pc:sldMk cId="2887764673" sldId="272"/>
            <ac:spMk id="5" creationId="{B071D598-6EB7-3781-C1F8-AB2921800E61}"/>
          </ac:spMkLst>
        </pc:spChg>
      </pc:sldChg>
      <pc:sldChg chg="modSp mod">
        <pc:chgData name="Susan Payne" userId="f81a2fa5-6c6b-4206-bea8-466cf26d3f01" providerId="ADAL" clId="{B34B1BD3-F047-4E14-A4B3-45D6BFACA1B0}" dt="2024-06-04T14:10:23.462" v="1039" actId="6549"/>
        <pc:sldMkLst>
          <pc:docMk/>
          <pc:sldMk cId="1538737779" sldId="273"/>
        </pc:sldMkLst>
        <pc:spChg chg="mod">
          <ac:chgData name="Susan Payne" userId="f81a2fa5-6c6b-4206-bea8-466cf26d3f01" providerId="ADAL" clId="{B34B1BD3-F047-4E14-A4B3-45D6BFACA1B0}" dt="2024-06-04T14:10:23.462" v="1039" actId="6549"/>
          <ac:spMkLst>
            <pc:docMk/>
            <pc:sldMk cId="1538737779" sldId="273"/>
            <ac:spMk id="2" creationId="{5EEA1184-58C2-65A8-010C-14B763E5E83A}"/>
          </ac:spMkLst>
        </pc:spChg>
      </pc:sldChg>
      <pc:sldChg chg="modSp mod">
        <pc:chgData name="Susan Payne" userId="f81a2fa5-6c6b-4206-bea8-466cf26d3f01" providerId="ADAL" clId="{B34B1BD3-F047-4E14-A4B3-45D6BFACA1B0}" dt="2024-06-04T14:15:51.291" v="1199" actId="20577"/>
        <pc:sldMkLst>
          <pc:docMk/>
          <pc:sldMk cId="1566224096" sldId="277"/>
        </pc:sldMkLst>
        <pc:spChg chg="mod">
          <ac:chgData name="Susan Payne" userId="f81a2fa5-6c6b-4206-bea8-466cf26d3f01" providerId="ADAL" clId="{B34B1BD3-F047-4E14-A4B3-45D6BFACA1B0}" dt="2024-06-04T14:15:51.291" v="1199" actId="20577"/>
          <ac:spMkLst>
            <pc:docMk/>
            <pc:sldMk cId="1566224096" sldId="277"/>
            <ac:spMk id="5" creationId="{B071D598-6EB7-3781-C1F8-AB2921800E61}"/>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A1D161-B9F0-4496-9A7A-4487036DC8E9}" type="datetimeFigureOut">
              <a:rPr lang="en-GB" smtClean="0"/>
              <a:t>04/06/2024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60BE7E7-ED50-4F52-89B7-5F460FC6DF43}" type="slidenum">
              <a:rPr lang="en-GB" smtClean="0"/>
              <a:t>‹#›</a:t>
            </a:fld>
            <a:endParaRPr lang="en-GB"/>
          </a:p>
        </p:txBody>
      </p:sp>
    </p:spTree>
    <p:extLst>
      <p:ext uri="{BB962C8B-B14F-4D97-AF65-F5344CB8AC3E}">
        <p14:creationId xmlns:p14="http://schemas.microsoft.com/office/powerpoint/2010/main" val="35808331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dirty="0"/>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0E3F803-2B47-4153-8360-5639A9FC54B2}" type="datetime1">
              <a:rPr lang="en-US" smtClean="0"/>
              <a:t>6/4/2024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3F4635-328A-4942-B933-9316327A6A92}" type="slidenum">
              <a:rPr lang="en-US" smtClean="0"/>
              <a:t>‹#›</a:t>
            </a:fld>
            <a:endParaRPr lang="en-US"/>
          </a:p>
        </p:txBody>
      </p:sp>
    </p:spTree>
    <p:extLst>
      <p:ext uri="{BB962C8B-B14F-4D97-AF65-F5344CB8AC3E}">
        <p14:creationId xmlns:p14="http://schemas.microsoft.com/office/powerpoint/2010/main" val="38037606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1520E45-1DBC-4C30-94DC-E1EDDD39356B}" type="datetime1">
              <a:rPr lang="en-US" smtClean="0"/>
              <a:t>6/4/2024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3F4635-328A-4942-B933-9316327A6A92}" type="slidenum">
              <a:rPr lang="en-US" smtClean="0"/>
              <a:t>‹#›</a:t>
            </a:fld>
            <a:endParaRPr lang="en-US"/>
          </a:p>
        </p:txBody>
      </p:sp>
    </p:spTree>
    <p:extLst>
      <p:ext uri="{BB962C8B-B14F-4D97-AF65-F5344CB8AC3E}">
        <p14:creationId xmlns:p14="http://schemas.microsoft.com/office/powerpoint/2010/main" val="22681012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0895CC0-035C-4789-8DB4-36CD976E53B8}" type="datetime1">
              <a:rPr lang="en-US" smtClean="0"/>
              <a:t>6/4/2024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3F4635-328A-4942-B933-9316327A6A92}" type="slidenum">
              <a:rPr lang="en-US" smtClean="0"/>
              <a:t>‹#›</a:t>
            </a:fld>
            <a:endParaRPr lang="en-US"/>
          </a:p>
        </p:txBody>
      </p:sp>
    </p:spTree>
    <p:extLst>
      <p:ext uri="{BB962C8B-B14F-4D97-AF65-F5344CB8AC3E}">
        <p14:creationId xmlns:p14="http://schemas.microsoft.com/office/powerpoint/2010/main" val="11876157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EB01748-0924-4C43-9090-CC04D0C03621}" type="datetime1">
              <a:rPr lang="en-US" smtClean="0"/>
              <a:t>6/4/2024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3F4635-328A-4942-B933-9316327A6A92}" type="slidenum">
              <a:rPr lang="en-US" smtClean="0"/>
              <a:t>‹#›</a:t>
            </a:fld>
            <a:endParaRPr lang="en-US"/>
          </a:p>
        </p:txBody>
      </p:sp>
    </p:spTree>
    <p:extLst>
      <p:ext uri="{BB962C8B-B14F-4D97-AF65-F5344CB8AC3E}">
        <p14:creationId xmlns:p14="http://schemas.microsoft.com/office/powerpoint/2010/main" val="785229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EF5D49E-E602-44B6-9AF0-5C013CCC56D2}" type="datetime1">
              <a:rPr lang="en-US" smtClean="0"/>
              <a:t>6/4/2024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3F4635-328A-4942-B933-9316327A6A92}" type="slidenum">
              <a:rPr lang="en-US" smtClean="0"/>
              <a:t>‹#›</a:t>
            </a:fld>
            <a:endParaRPr lang="en-US"/>
          </a:p>
        </p:txBody>
      </p:sp>
    </p:spTree>
    <p:extLst>
      <p:ext uri="{BB962C8B-B14F-4D97-AF65-F5344CB8AC3E}">
        <p14:creationId xmlns:p14="http://schemas.microsoft.com/office/powerpoint/2010/main" val="30072265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CF0BC55-ACB4-4B64-9FEC-2DAA768356E3}" type="datetime1">
              <a:rPr lang="en-US" smtClean="0"/>
              <a:t>6/4/2024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3F4635-328A-4942-B933-9316327A6A92}" type="slidenum">
              <a:rPr lang="en-US" smtClean="0"/>
              <a:t>‹#›</a:t>
            </a:fld>
            <a:endParaRPr lang="en-US"/>
          </a:p>
        </p:txBody>
      </p:sp>
    </p:spTree>
    <p:extLst>
      <p:ext uri="{BB962C8B-B14F-4D97-AF65-F5344CB8AC3E}">
        <p14:creationId xmlns:p14="http://schemas.microsoft.com/office/powerpoint/2010/main" val="2851340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20E1590-2957-412A-833F-C4BCC0B85203}" type="datetime1">
              <a:rPr lang="en-US" smtClean="0"/>
              <a:t>6/4/2024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3F4635-328A-4942-B933-9316327A6A92}" type="slidenum">
              <a:rPr lang="en-US" smtClean="0"/>
              <a:t>‹#›</a:t>
            </a:fld>
            <a:endParaRPr lang="en-US"/>
          </a:p>
        </p:txBody>
      </p:sp>
    </p:spTree>
    <p:extLst>
      <p:ext uri="{BB962C8B-B14F-4D97-AF65-F5344CB8AC3E}">
        <p14:creationId xmlns:p14="http://schemas.microsoft.com/office/powerpoint/2010/main" val="2805846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5FF3BB2-7B30-4BF1-ABA6-7247E19D229D}" type="datetime1">
              <a:rPr lang="en-US" smtClean="0"/>
              <a:t>6/4/2024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3F4635-328A-4942-B933-9316327A6A92}" type="slidenum">
              <a:rPr lang="en-US" smtClean="0"/>
              <a:t>‹#›</a:t>
            </a:fld>
            <a:endParaRPr lang="en-US"/>
          </a:p>
        </p:txBody>
      </p:sp>
    </p:spTree>
    <p:extLst>
      <p:ext uri="{BB962C8B-B14F-4D97-AF65-F5344CB8AC3E}">
        <p14:creationId xmlns:p14="http://schemas.microsoft.com/office/powerpoint/2010/main" val="15864313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F976FE-A073-48BB-852A-DDE096A11AA2}" type="datetime1">
              <a:rPr lang="en-US" smtClean="0"/>
              <a:t>6/4/2024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3F4635-328A-4942-B933-9316327A6A92}" type="slidenum">
              <a:rPr lang="en-US" smtClean="0"/>
              <a:t>‹#›</a:t>
            </a:fld>
            <a:endParaRPr lang="en-US"/>
          </a:p>
        </p:txBody>
      </p:sp>
    </p:spTree>
    <p:extLst>
      <p:ext uri="{BB962C8B-B14F-4D97-AF65-F5344CB8AC3E}">
        <p14:creationId xmlns:p14="http://schemas.microsoft.com/office/powerpoint/2010/main" val="12485177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E874DCF-B57C-433F-B7D1-AD54AC26D435}" type="datetime1">
              <a:rPr lang="en-US" smtClean="0"/>
              <a:t>6/4/2024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3F4635-328A-4942-B933-9316327A6A92}" type="slidenum">
              <a:rPr lang="en-US" smtClean="0"/>
              <a:t>‹#›</a:t>
            </a:fld>
            <a:endParaRPr lang="en-US"/>
          </a:p>
        </p:txBody>
      </p:sp>
    </p:spTree>
    <p:extLst>
      <p:ext uri="{BB962C8B-B14F-4D97-AF65-F5344CB8AC3E}">
        <p14:creationId xmlns:p14="http://schemas.microsoft.com/office/powerpoint/2010/main" val="9902968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79CAC8-3FE8-4500-B8D8-29A751D3554B}" type="datetime1">
              <a:rPr lang="en-US" smtClean="0"/>
              <a:t>6/4/2024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3F4635-328A-4942-B933-9316327A6A92}" type="slidenum">
              <a:rPr lang="en-US" smtClean="0"/>
              <a:t>‹#›</a:t>
            </a:fld>
            <a:endParaRPr lang="en-US"/>
          </a:p>
        </p:txBody>
      </p:sp>
    </p:spTree>
    <p:extLst>
      <p:ext uri="{BB962C8B-B14F-4D97-AF65-F5344CB8AC3E}">
        <p14:creationId xmlns:p14="http://schemas.microsoft.com/office/powerpoint/2010/main" val="10746551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2CD86B2F-FC4E-4DEB-8485-93C5F23710E9}" type="datetime1">
              <a:rPr lang="en-US" smtClean="0"/>
              <a:t>6/4/2024</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F53F4635-328A-4942-B933-9316327A6A92}" type="slidenum">
              <a:rPr lang="en-US" smtClean="0"/>
              <a:t>‹#›</a:t>
            </a:fld>
            <a:endParaRPr lang="en-US"/>
          </a:p>
        </p:txBody>
      </p:sp>
    </p:spTree>
    <p:extLst>
      <p:ext uri="{BB962C8B-B14F-4D97-AF65-F5344CB8AC3E}">
        <p14:creationId xmlns:p14="http://schemas.microsoft.com/office/powerpoint/2010/main" val="214706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hyperlink" Target="https://community.icann.org/display/IRPIOTI" TargetMode="External"/><Relationship Id="rId7" Type="http://schemas.openxmlformats.org/officeDocument/2006/relationships/hyperlink" Target="mailto:Brenda.brewer@icann.org" TargetMode="External"/><Relationship Id="rId2" Type="http://schemas.openxmlformats.org/officeDocument/2006/relationships/image" Target="../media/image2.png"/><Relationship Id="rId1" Type="http://schemas.openxmlformats.org/officeDocument/2006/relationships/slideLayout" Target="../slideLayouts/slideLayout6.xml"/><Relationship Id="rId6" Type="http://schemas.openxmlformats.org/officeDocument/2006/relationships/hyperlink" Target="mailto:turcotte.Bernard@gmail.com" TargetMode="External"/><Relationship Id="rId5" Type="http://schemas.openxmlformats.org/officeDocument/2006/relationships/hyperlink" Target="mailto:susan.payne@comlaude.com" TargetMode="External"/><Relationship Id="rId4" Type="http://schemas.openxmlformats.org/officeDocument/2006/relationships/hyperlink" Target="https://mm.icann.org/pipermail/iot/" TargetMode="Externa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53D3CA07-8AF5-E145-93F2-88A9D9855969}"/>
              </a:ext>
            </a:extLst>
          </p:cNvPr>
          <p:cNvPicPr>
            <a:picLocks noChangeAspect="1"/>
          </p:cNvPicPr>
          <p:nvPr/>
        </p:nvPicPr>
        <p:blipFill>
          <a:blip r:embed="rId2"/>
          <a:srcRect/>
          <a:stretch/>
        </p:blipFill>
        <p:spPr>
          <a:xfrm>
            <a:off x="2359" y="-426"/>
            <a:ext cx="9222601" cy="5192982"/>
          </a:xfrm>
          <a:prstGeom prst="rect">
            <a:avLst/>
          </a:prstGeom>
        </p:spPr>
      </p:pic>
      <p:sp>
        <p:nvSpPr>
          <p:cNvPr id="5" name="Rectangle 7">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143" y="0"/>
            <a:ext cx="9141714" cy="51435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 name="Picture 2">
            <a:extLst>
              <a:ext uri="{FF2B5EF4-FFF2-40B4-BE49-F238E27FC236}">
                <a16:creationId xmlns:a16="http://schemas.microsoft.com/office/drawing/2014/main" id="{2573F42F-E175-881A-84A2-E4637A2B5721}"/>
              </a:ext>
            </a:extLst>
          </p:cNvPr>
          <p:cNvPicPr>
            <a:picLocks noChangeAspect="1"/>
          </p:cNvPicPr>
          <p:nvPr/>
        </p:nvPicPr>
        <p:blipFill>
          <a:blip r:embed="rId3" cstate="screen">
            <a:extLst>
              <a:ext uri="{28A0092B-C50C-407E-A947-70E740481C1C}">
                <a14:useLocalDpi xmlns:a14="http://schemas.microsoft.com/office/drawing/2010/main"/>
              </a:ext>
            </a:extLst>
          </a:blip>
          <a:srcRect/>
          <a:stretch/>
        </p:blipFill>
        <p:spPr>
          <a:xfrm>
            <a:off x="296137" y="266515"/>
            <a:ext cx="2080843" cy="562390"/>
          </a:xfrm>
          <a:prstGeom prst="rect">
            <a:avLst/>
          </a:prstGeom>
        </p:spPr>
      </p:pic>
      <p:sp>
        <p:nvSpPr>
          <p:cNvPr id="2" name="TextBox 1">
            <a:extLst>
              <a:ext uri="{FF2B5EF4-FFF2-40B4-BE49-F238E27FC236}">
                <a16:creationId xmlns:a16="http://schemas.microsoft.com/office/drawing/2014/main" id="{432EF29C-1BD2-0C36-A101-84290993DD55}"/>
              </a:ext>
            </a:extLst>
          </p:cNvPr>
          <p:cNvSpPr txBox="1"/>
          <p:nvPr/>
        </p:nvSpPr>
        <p:spPr>
          <a:xfrm>
            <a:off x="653970" y="1302152"/>
            <a:ext cx="7980744" cy="1415772"/>
          </a:xfrm>
          <a:prstGeom prst="rect">
            <a:avLst/>
          </a:prstGeom>
          <a:noFill/>
        </p:spPr>
        <p:txBody>
          <a:bodyPr wrap="square" rtlCol="0">
            <a:spAutoFit/>
          </a:bodyPr>
          <a:lstStyle/>
          <a:p>
            <a:pPr algn="ctr"/>
            <a:r>
              <a:rPr lang="en-GB" b="1" dirty="0"/>
              <a:t>Independent Review Process Implementation Oversight Team (IRP-IOT)</a:t>
            </a:r>
          </a:p>
          <a:p>
            <a:pPr algn="ctr"/>
            <a:endParaRPr lang="en-GB" b="1" dirty="0"/>
          </a:p>
          <a:p>
            <a:pPr algn="ctr"/>
            <a:r>
              <a:rPr lang="en-GB" b="1" dirty="0"/>
              <a:t>IRP Supplementary Procedures Public Session</a:t>
            </a:r>
          </a:p>
          <a:p>
            <a:pPr algn="ctr"/>
            <a:endParaRPr lang="en-GB" dirty="0"/>
          </a:p>
          <a:p>
            <a:pPr algn="ctr"/>
            <a:r>
              <a:rPr lang="en-GB" sz="1400" dirty="0"/>
              <a:t>Monday 10 June 2024, 08:45 UTC/10:45 Kigali</a:t>
            </a:r>
          </a:p>
        </p:txBody>
      </p:sp>
    </p:spTree>
    <p:extLst>
      <p:ext uri="{BB962C8B-B14F-4D97-AF65-F5344CB8AC3E}">
        <p14:creationId xmlns:p14="http://schemas.microsoft.com/office/powerpoint/2010/main" val="7556661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EA1184-58C2-65A8-010C-14B763E5E83A}"/>
              </a:ext>
            </a:extLst>
          </p:cNvPr>
          <p:cNvSpPr>
            <a:spLocks noGrp="1"/>
          </p:cNvSpPr>
          <p:nvPr>
            <p:ph type="title"/>
          </p:nvPr>
        </p:nvSpPr>
        <p:spPr>
          <a:xfrm>
            <a:off x="457200" y="205979"/>
            <a:ext cx="6036197" cy="857250"/>
          </a:xfrm>
        </p:spPr>
        <p:txBody>
          <a:bodyPr>
            <a:noAutofit/>
          </a:bodyPr>
          <a:lstStyle/>
          <a:p>
            <a:pPr algn="l">
              <a:lnSpc>
                <a:spcPct val="107000"/>
              </a:lnSpc>
              <a:spcAft>
                <a:spcPts val="800"/>
              </a:spcAft>
            </a:pPr>
            <a:r>
              <a:rPr lang="en-US" sz="2000" b="1" dirty="0"/>
              <a:t>4D - Limited Circumstances for Requesting Permission to File After the 24-month limit</a:t>
            </a:r>
          </a:p>
        </p:txBody>
      </p:sp>
      <p:pic>
        <p:nvPicPr>
          <p:cNvPr id="3" name="Picture 2">
            <a:extLst>
              <a:ext uri="{FF2B5EF4-FFF2-40B4-BE49-F238E27FC236}">
                <a16:creationId xmlns:a16="http://schemas.microsoft.com/office/drawing/2014/main" id="{EC4A2BC0-1F97-7715-EAFC-1652104A0214}"/>
              </a:ext>
            </a:extLst>
          </p:cNvPr>
          <p:cNvPicPr>
            <a:picLocks noChangeAspect="1"/>
          </p:cNvPicPr>
          <p:nvPr/>
        </p:nvPicPr>
        <p:blipFill>
          <a:blip r:embed="rId2" cstate="screen">
            <a:extLst>
              <a:ext uri="{28A0092B-C50C-407E-A947-70E740481C1C}">
                <a14:useLocalDpi xmlns:a14="http://schemas.microsoft.com/office/drawing/2010/main"/>
              </a:ext>
            </a:extLst>
          </a:blip>
          <a:srcRect/>
          <a:stretch/>
        </p:blipFill>
        <p:spPr>
          <a:xfrm>
            <a:off x="6694415" y="205979"/>
            <a:ext cx="2080843" cy="562390"/>
          </a:xfrm>
          <a:prstGeom prst="rect">
            <a:avLst/>
          </a:prstGeom>
        </p:spPr>
      </p:pic>
      <p:sp>
        <p:nvSpPr>
          <p:cNvPr id="5" name="TextBox 4">
            <a:extLst>
              <a:ext uri="{FF2B5EF4-FFF2-40B4-BE49-F238E27FC236}">
                <a16:creationId xmlns:a16="http://schemas.microsoft.com/office/drawing/2014/main" id="{B071D598-6EB7-3781-C1F8-AB2921800E61}"/>
              </a:ext>
            </a:extLst>
          </p:cNvPr>
          <p:cNvSpPr txBox="1"/>
          <p:nvPr/>
        </p:nvSpPr>
        <p:spPr>
          <a:xfrm>
            <a:off x="392426" y="1391273"/>
            <a:ext cx="8183301" cy="3076676"/>
          </a:xfrm>
          <a:prstGeom prst="rect">
            <a:avLst/>
          </a:prstGeom>
          <a:noFill/>
        </p:spPr>
        <p:txBody>
          <a:bodyPr wrap="square" rtlCol="0">
            <a:spAutoFit/>
          </a:bodyPr>
          <a:lstStyle/>
          <a:p>
            <a:pPr marL="285750" indent="-285750">
              <a:lnSpc>
                <a:spcPct val="107000"/>
              </a:lnSpc>
              <a:spcAft>
                <a:spcPts val="800"/>
              </a:spcAft>
              <a:buFont typeface="Arial" panose="020B0604020202020204" pitchFamily="34" charset="0"/>
              <a:buChar char="•"/>
            </a:pPr>
            <a:r>
              <a:rPr lang="en-US" sz="1700" dirty="0"/>
              <a:t>The IOT is proposing that a Claimant may be permitted by the IRP Panel to file its written statement of Dispute after the timeframes established in Rule 4B under certain exceptional circumstances which were beyond the claimant’s control and prevented them from becoming aware, becoming eligible to be a Claimant, or being able to file a Complaint within the deadlines.</a:t>
            </a:r>
          </a:p>
          <a:p>
            <a:pPr marL="285750" indent="-285750">
              <a:lnSpc>
                <a:spcPct val="107000"/>
              </a:lnSpc>
              <a:spcAft>
                <a:spcPts val="800"/>
              </a:spcAft>
              <a:buFont typeface="Arial" panose="020B0604020202020204" pitchFamily="34" charset="0"/>
              <a:buChar char="•"/>
            </a:pPr>
            <a:r>
              <a:rPr lang="en-US" sz="1700" dirty="0"/>
              <a:t>A single panelist would make a determination if the Claimant is eligible for this. The panelist shall have regard to the Purposes of the IRP and any jurisprudence of prior IRP Panels relevant to interpretation in making its determination.</a:t>
            </a:r>
          </a:p>
          <a:p>
            <a:pPr marL="285750" indent="-285750">
              <a:lnSpc>
                <a:spcPct val="107000"/>
              </a:lnSpc>
              <a:spcAft>
                <a:spcPts val="800"/>
              </a:spcAft>
              <a:buFont typeface="Arial" panose="020B0604020202020204" pitchFamily="34" charset="0"/>
              <a:buChar char="•"/>
            </a:pPr>
            <a:r>
              <a:rPr lang="en-US" sz="1700" dirty="0"/>
              <a:t>For avoidance of doubt, ICANN would have a right to respond to any such request.</a:t>
            </a:r>
          </a:p>
        </p:txBody>
      </p:sp>
      <p:sp>
        <p:nvSpPr>
          <p:cNvPr id="4" name="Slide Number Placeholder 3">
            <a:extLst>
              <a:ext uri="{FF2B5EF4-FFF2-40B4-BE49-F238E27FC236}">
                <a16:creationId xmlns:a16="http://schemas.microsoft.com/office/drawing/2014/main" id="{03996420-C3A4-68FC-226A-F60885F66205}"/>
              </a:ext>
            </a:extLst>
          </p:cNvPr>
          <p:cNvSpPr>
            <a:spLocks noGrp="1"/>
          </p:cNvSpPr>
          <p:nvPr>
            <p:ph type="sldNum" sz="quarter" idx="12"/>
          </p:nvPr>
        </p:nvSpPr>
        <p:spPr/>
        <p:txBody>
          <a:bodyPr/>
          <a:lstStyle/>
          <a:p>
            <a:fld id="{F53F4635-328A-4942-B933-9316327A6A92}" type="slidenum">
              <a:rPr lang="en-US" smtClean="0"/>
              <a:t>10</a:t>
            </a:fld>
            <a:endParaRPr lang="en-US"/>
          </a:p>
        </p:txBody>
      </p:sp>
    </p:spTree>
    <p:extLst>
      <p:ext uri="{BB962C8B-B14F-4D97-AF65-F5344CB8AC3E}">
        <p14:creationId xmlns:p14="http://schemas.microsoft.com/office/powerpoint/2010/main" val="8699178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EA1184-58C2-65A8-010C-14B763E5E83A}"/>
              </a:ext>
            </a:extLst>
          </p:cNvPr>
          <p:cNvSpPr>
            <a:spLocks noGrp="1"/>
          </p:cNvSpPr>
          <p:nvPr>
            <p:ph type="title"/>
          </p:nvPr>
        </p:nvSpPr>
        <p:spPr>
          <a:xfrm>
            <a:off x="457200" y="205979"/>
            <a:ext cx="6036197" cy="857250"/>
          </a:xfrm>
        </p:spPr>
        <p:txBody>
          <a:bodyPr>
            <a:normAutofit/>
          </a:bodyPr>
          <a:lstStyle/>
          <a:p>
            <a:pPr algn="l">
              <a:lnSpc>
                <a:spcPct val="107000"/>
              </a:lnSpc>
              <a:spcAft>
                <a:spcPts val="800"/>
              </a:spcAft>
            </a:pPr>
            <a:r>
              <a:rPr lang="en-US" sz="2400" b="1" dirty="0"/>
              <a:t>Rule 5B – Translation (main points)</a:t>
            </a:r>
          </a:p>
        </p:txBody>
      </p:sp>
      <p:pic>
        <p:nvPicPr>
          <p:cNvPr id="3" name="Picture 2">
            <a:extLst>
              <a:ext uri="{FF2B5EF4-FFF2-40B4-BE49-F238E27FC236}">
                <a16:creationId xmlns:a16="http://schemas.microsoft.com/office/drawing/2014/main" id="{EC4A2BC0-1F97-7715-EAFC-1652104A0214}"/>
              </a:ext>
            </a:extLst>
          </p:cNvPr>
          <p:cNvPicPr>
            <a:picLocks noChangeAspect="1"/>
          </p:cNvPicPr>
          <p:nvPr/>
        </p:nvPicPr>
        <p:blipFill>
          <a:blip r:embed="rId2" cstate="screen">
            <a:extLst>
              <a:ext uri="{28A0092B-C50C-407E-A947-70E740481C1C}">
                <a14:useLocalDpi xmlns:a14="http://schemas.microsoft.com/office/drawing/2010/main"/>
              </a:ext>
            </a:extLst>
          </a:blip>
          <a:srcRect/>
          <a:stretch/>
        </p:blipFill>
        <p:spPr>
          <a:xfrm>
            <a:off x="6694415" y="205979"/>
            <a:ext cx="2080843" cy="562390"/>
          </a:xfrm>
          <a:prstGeom prst="rect">
            <a:avLst/>
          </a:prstGeom>
        </p:spPr>
      </p:pic>
      <p:sp>
        <p:nvSpPr>
          <p:cNvPr id="5" name="TextBox 4">
            <a:extLst>
              <a:ext uri="{FF2B5EF4-FFF2-40B4-BE49-F238E27FC236}">
                <a16:creationId xmlns:a16="http://schemas.microsoft.com/office/drawing/2014/main" id="{B071D598-6EB7-3781-C1F8-AB2921800E61}"/>
              </a:ext>
            </a:extLst>
          </p:cNvPr>
          <p:cNvSpPr txBox="1"/>
          <p:nvPr/>
        </p:nvSpPr>
        <p:spPr>
          <a:xfrm>
            <a:off x="392426" y="1060119"/>
            <a:ext cx="8183301" cy="3844066"/>
          </a:xfrm>
          <a:prstGeom prst="rect">
            <a:avLst/>
          </a:prstGeom>
          <a:noFill/>
        </p:spPr>
        <p:txBody>
          <a:bodyPr wrap="square" rtlCol="0">
            <a:spAutoFit/>
          </a:bodyPr>
          <a:lstStyle/>
          <a:p>
            <a:pPr marL="285750" indent="-285750">
              <a:lnSpc>
                <a:spcPct val="107000"/>
              </a:lnSpc>
              <a:spcAft>
                <a:spcPts val="800"/>
              </a:spcAft>
              <a:buFont typeface="Arial" panose="020B0604020202020204" pitchFamily="34" charset="0"/>
              <a:buChar char="•"/>
            </a:pPr>
            <a:r>
              <a:rPr lang="en-US" sz="1500" dirty="0"/>
              <a:t>The IOT is proposing details as to how a claimant should submit a claim for translation.</a:t>
            </a:r>
          </a:p>
          <a:p>
            <a:pPr marL="285750" indent="-285750">
              <a:lnSpc>
                <a:spcPct val="107000"/>
              </a:lnSpc>
              <a:spcAft>
                <a:spcPts val="800"/>
              </a:spcAft>
              <a:buFont typeface="Arial" panose="020B0604020202020204" pitchFamily="34" charset="0"/>
              <a:buChar char="•"/>
            </a:pPr>
            <a:r>
              <a:rPr lang="en-US" sz="1500" dirty="0"/>
              <a:t>Requests for translation services generally shall be determined by the IRP Panel, unless ICANN has already agreed to the request or unless there are exceptional circumstances.</a:t>
            </a:r>
          </a:p>
          <a:p>
            <a:pPr marL="285750" indent="-285750">
              <a:lnSpc>
                <a:spcPct val="107000"/>
              </a:lnSpc>
              <a:spcAft>
                <a:spcPts val="800"/>
              </a:spcAft>
              <a:buFont typeface="Arial" panose="020B0604020202020204" pitchFamily="34" charset="0"/>
              <a:buChar char="•"/>
            </a:pPr>
            <a:r>
              <a:rPr lang="en-US" sz="1500" dirty="0"/>
              <a:t>The IRP Panel shall have discretion to determine whether the Claimant has a need for translation services, which documents or hearings relate to that need, and the language for which translation services will be provided.</a:t>
            </a:r>
          </a:p>
          <a:p>
            <a:pPr marL="285750" indent="-285750">
              <a:lnSpc>
                <a:spcPct val="107000"/>
              </a:lnSpc>
              <a:spcAft>
                <a:spcPts val="800"/>
              </a:spcAft>
              <a:buFont typeface="Arial" panose="020B0604020202020204" pitchFamily="34" charset="0"/>
              <a:buChar char="•"/>
            </a:pPr>
            <a:r>
              <a:rPr lang="en-US" sz="1500" dirty="0"/>
              <a:t>Rather than limiting only to the official UN languages, as currently, the IOT proposes that translations be to/from UN languages where possible but does not exclude other languages where necessary for fair participation</a:t>
            </a:r>
          </a:p>
          <a:p>
            <a:pPr marL="285750" indent="-285750">
              <a:lnSpc>
                <a:spcPct val="107000"/>
              </a:lnSpc>
              <a:spcAft>
                <a:spcPts val="800"/>
              </a:spcAft>
              <a:buFont typeface="Arial" panose="020B0604020202020204" pitchFamily="34" charset="0"/>
              <a:buChar char="•"/>
            </a:pPr>
            <a:r>
              <a:rPr lang="en-US" sz="1500" dirty="0"/>
              <a:t>All translation services ordered by the IRP Panel shall be coordinated through ICANN’s Language Services providers and shall be considered an administrative cost of the IRP, paid for by ICANN unless the IRP Panel later orders otherwise. </a:t>
            </a:r>
          </a:p>
          <a:p>
            <a:pPr marL="285750" indent="-285750">
              <a:lnSpc>
                <a:spcPct val="107000"/>
              </a:lnSpc>
              <a:spcAft>
                <a:spcPts val="800"/>
              </a:spcAft>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6EE2BCF1-564E-C7D0-EC48-8F316B5A3BB6}"/>
              </a:ext>
            </a:extLst>
          </p:cNvPr>
          <p:cNvSpPr>
            <a:spLocks noGrp="1"/>
          </p:cNvSpPr>
          <p:nvPr>
            <p:ph type="sldNum" sz="quarter" idx="12"/>
          </p:nvPr>
        </p:nvSpPr>
        <p:spPr/>
        <p:txBody>
          <a:bodyPr/>
          <a:lstStyle/>
          <a:p>
            <a:r>
              <a:rPr lang="en-US" dirty="0"/>
              <a:t>.</a:t>
            </a:r>
            <a:fld id="{F53F4635-328A-4942-B933-9316327A6A92}" type="slidenum">
              <a:rPr lang="en-US" smtClean="0"/>
              <a:t>11</a:t>
            </a:fld>
            <a:endParaRPr lang="en-US" dirty="0"/>
          </a:p>
        </p:txBody>
      </p:sp>
    </p:spTree>
    <p:extLst>
      <p:ext uri="{BB962C8B-B14F-4D97-AF65-F5344CB8AC3E}">
        <p14:creationId xmlns:p14="http://schemas.microsoft.com/office/powerpoint/2010/main" val="2726808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EA1184-58C2-65A8-010C-14B763E5E83A}"/>
              </a:ext>
            </a:extLst>
          </p:cNvPr>
          <p:cNvSpPr>
            <a:spLocks noGrp="1"/>
          </p:cNvSpPr>
          <p:nvPr>
            <p:ph type="title"/>
          </p:nvPr>
        </p:nvSpPr>
        <p:spPr>
          <a:xfrm>
            <a:off x="457200" y="205979"/>
            <a:ext cx="6036197" cy="857250"/>
          </a:xfrm>
        </p:spPr>
        <p:txBody>
          <a:bodyPr>
            <a:normAutofit/>
          </a:bodyPr>
          <a:lstStyle/>
          <a:p>
            <a:pPr algn="l">
              <a:lnSpc>
                <a:spcPct val="107000"/>
              </a:lnSpc>
              <a:spcAft>
                <a:spcPts val="800"/>
              </a:spcAft>
            </a:pPr>
            <a:r>
              <a:rPr lang="en-US" sz="2000" b="1" dirty="0"/>
              <a:t>Rule 7 - Consolidation, Intervention and Participation as an Amicus (highlights)</a:t>
            </a:r>
          </a:p>
        </p:txBody>
      </p:sp>
      <p:pic>
        <p:nvPicPr>
          <p:cNvPr id="3" name="Picture 2">
            <a:extLst>
              <a:ext uri="{FF2B5EF4-FFF2-40B4-BE49-F238E27FC236}">
                <a16:creationId xmlns:a16="http://schemas.microsoft.com/office/drawing/2014/main" id="{EC4A2BC0-1F97-7715-EAFC-1652104A0214}"/>
              </a:ext>
            </a:extLst>
          </p:cNvPr>
          <p:cNvPicPr>
            <a:picLocks noChangeAspect="1"/>
          </p:cNvPicPr>
          <p:nvPr/>
        </p:nvPicPr>
        <p:blipFill>
          <a:blip r:embed="rId2" cstate="screen">
            <a:extLst>
              <a:ext uri="{28A0092B-C50C-407E-A947-70E740481C1C}">
                <a14:useLocalDpi xmlns:a14="http://schemas.microsoft.com/office/drawing/2010/main"/>
              </a:ext>
            </a:extLst>
          </a:blip>
          <a:srcRect/>
          <a:stretch/>
        </p:blipFill>
        <p:spPr>
          <a:xfrm>
            <a:off x="6694415" y="205979"/>
            <a:ext cx="2080843" cy="562390"/>
          </a:xfrm>
          <a:prstGeom prst="rect">
            <a:avLst/>
          </a:prstGeom>
        </p:spPr>
      </p:pic>
      <p:sp>
        <p:nvSpPr>
          <p:cNvPr id="5" name="TextBox 4">
            <a:extLst>
              <a:ext uri="{FF2B5EF4-FFF2-40B4-BE49-F238E27FC236}">
                <a16:creationId xmlns:a16="http://schemas.microsoft.com/office/drawing/2014/main" id="{B071D598-6EB7-3781-C1F8-AB2921800E61}"/>
              </a:ext>
            </a:extLst>
          </p:cNvPr>
          <p:cNvSpPr txBox="1"/>
          <p:nvPr/>
        </p:nvSpPr>
        <p:spPr>
          <a:xfrm>
            <a:off x="392426" y="1300123"/>
            <a:ext cx="8183301" cy="3798219"/>
          </a:xfrm>
          <a:prstGeom prst="rect">
            <a:avLst/>
          </a:prstGeom>
          <a:noFill/>
        </p:spPr>
        <p:txBody>
          <a:bodyPr wrap="square" rtlCol="0">
            <a:spAutoFit/>
          </a:bodyPr>
          <a:lstStyle/>
          <a:p>
            <a:pPr marL="285750" indent="-285750">
              <a:lnSpc>
                <a:spcPct val="107000"/>
              </a:lnSpc>
              <a:spcAft>
                <a:spcPts val="800"/>
              </a:spcAft>
              <a:buFont typeface="Arial" panose="020B0604020202020204" pitchFamily="34" charset="0"/>
              <a:buChar char="•"/>
            </a:pPr>
            <a:r>
              <a:rPr lang="en-US" sz="1500" dirty="0"/>
              <a:t>Decisions on whether to accept a request for Consolidation, Intervention or Participation as an Amicus should be made by the IRP Panel and not the Procedures Officer. Concept and role of the PO has been poorly understood in past cases.</a:t>
            </a:r>
          </a:p>
          <a:p>
            <a:pPr marL="285750" indent="-285750">
              <a:lnSpc>
                <a:spcPct val="107000"/>
              </a:lnSpc>
              <a:spcAft>
                <a:spcPts val="800"/>
              </a:spcAft>
              <a:buFont typeface="Arial" panose="020B0604020202020204" pitchFamily="34" charset="0"/>
              <a:buChar char="•"/>
            </a:pPr>
            <a:r>
              <a:rPr lang="en-US" sz="1500" dirty="0"/>
              <a:t>In cases of consolidation, it is the Panel for the first-commenced IRP which is tasked with determining the request, and which would remain in place after any consolidation.  </a:t>
            </a:r>
          </a:p>
          <a:p>
            <a:pPr marL="285750" indent="-285750">
              <a:lnSpc>
                <a:spcPct val="107000"/>
              </a:lnSpc>
              <a:spcAft>
                <a:spcPts val="800"/>
              </a:spcAft>
              <a:buFont typeface="Arial" panose="020B0604020202020204" pitchFamily="34" charset="0"/>
              <a:buChar char="•"/>
            </a:pPr>
            <a:r>
              <a:rPr lang="en-US" sz="1500" dirty="0"/>
              <a:t>Any third party directly involved in the underlying action which is the subject of the IRP should be able to petition to join, intervene or participate as an Amicus.</a:t>
            </a:r>
          </a:p>
          <a:p>
            <a:pPr marL="285750" indent="-285750">
              <a:lnSpc>
                <a:spcPct val="107000"/>
              </a:lnSpc>
              <a:spcAft>
                <a:spcPts val="800"/>
              </a:spcAft>
              <a:buFont typeface="Arial" panose="020B0604020202020204" pitchFamily="34" charset="0"/>
              <a:buChar char="•"/>
            </a:pPr>
            <a:r>
              <a:rPr lang="en-US" sz="1500" dirty="0"/>
              <a:t>Multiple Claimants should not be limited collectively in the page limit.</a:t>
            </a:r>
          </a:p>
          <a:p>
            <a:pPr marL="285750" indent="-285750">
              <a:lnSpc>
                <a:spcPct val="107000"/>
              </a:lnSpc>
              <a:spcAft>
                <a:spcPts val="800"/>
              </a:spcAft>
              <a:buFont typeface="Arial" panose="020B0604020202020204" pitchFamily="34" charset="0"/>
              <a:buChar char="•"/>
            </a:pPr>
            <a:r>
              <a:rPr lang="en-US" sz="1500" dirty="0"/>
              <a:t>For a challenge to a Consensus Policy, the Supporting Organization responsible for that policy must be in a position to defend their work, but rules amended to reflect that they do not meet the definition of a “Claimant”.</a:t>
            </a:r>
          </a:p>
          <a:p>
            <a:pPr marL="285750" indent="-285750">
              <a:lnSpc>
                <a:spcPct val="107000"/>
              </a:lnSpc>
              <a:spcAft>
                <a:spcPts val="800"/>
              </a:spcAft>
              <a:buFont typeface="Arial" panose="020B0604020202020204" pitchFamily="34" charset="0"/>
              <a:buChar char="•"/>
            </a:pPr>
            <a:r>
              <a:rPr lang="en-US" sz="1500" dirty="0"/>
              <a:t>Rules restructured for greater clarity as to the provisions that apply to each type of participation.</a:t>
            </a:r>
          </a:p>
        </p:txBody>
      </p:sp>
      <p:sp>
        <p:nvSpPr>
          <p:cNvPr id="4" name="Slide Number Placeholder 3">
            <a:extLst>
              <a:ext uri="{FF2B5EF4-FFF2-40B4-BE49-F238E27FC236}">
                <a16:creationId xmlns:a16="http://schemas.microsoft.com/office/drawing/2014/main" id="{BDD412CF-1FD7-4065-ECB1-7BF014C749CC}"/>
              </a:ext>
            </a:extLst>
          </p:cNvPr>
          <p:cNvSpPr>
            <a:spLocks noGrp="1"/>
          </p:cNvSpPr>
          <p:nvPr>
            <p:ph type="sldNum" sz="quarter" idx="12"/>
          </p:nvPr>
        </p:nvSpPr>
        <p:spPr/>
        <p:txBody>
          <a:bodyPr/>
          <a:lstStyle/>
          <a:p>
            <a:fld id="{F53F4635-328A-4942-B933-9316327A6A92}" type="slidenum">
              <a:rPr lang="en-US" smtClean="0"/>
              <a:t>12</a:t>
            </a:fld>
            <a:endParaRPr lang="en-US" dirty="0"/>
          </a:p>
        </p:txBody>
      </p:sp>
    </p:spTree>
    <p:extLst>
      <p:ext uri="{BB962C8B-B14F-4D97-AF65-F5344CB8AC3E}">
        <p14:creationId xmlns:p14="http://schemas.microsoft.com/office/powerpoint/2010/main" val="38443122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EA1184-58C2-65A8-010C-14B763E5E83A}"/>
              </a:ext>
            </a:extLst>
          </p:cNvPr>
          <p:cNvSpPr>
            <a:spLocks noGrp="1"/>
          </p:cNvSpPr>
          <p:nvPr>
            <p:ph type="title"/>
          </p:nvPr>
        </p:nvSpPr>
        <p:spPr>
          <a:xfrm>
            <a:off x="457200" y="205979"/>
            <a:ext cx="6036197" cy="857250"/>
          </a:xfrm>
        </p:spPr>
        <p:txBody>
          <a:bodyPr>
            <a:normAutofit/>
          </a:bodyPr>
          <a:lstStyle/>
          <a:p>
            <a:pPr algn="l"/>
            <a:r>
              <a:rPr lang="en-US" sz="2400" b="1" dirty="0"/>
              <a:t>Public Consultation and Documents</a:t>
            </a:r>
          </a:p>
        </p:txBody>
      </p:sp>
      <p:pic>
        <p:nvPicPr>
          <p:cNvPr id="3" name="Picture 2">
            <a:extLst>
              <a:ext uri="{FF2B5EF4-FFF2-40B4-BE49-F238E27FC236}">
                <a16:creationId xmlns:a16="http://schemas.microsoft.com/office/drawing/2014/main" id="{EC4A2BC0-1F97-7715-EAFC-1652104A0214}"/>
              </a:ext>
            </a:extLst>
          </p:cNvPr>
          <p:cNvPicPr>
            <a:picLocks noChangeAspect="1"/>
          </p:cNvPicPr>
          <p:nvPr/>
        </p:nvPicPr>
        <p:blipFill>
          <a:blip r:embed="rId2" cstate="screen">
            <a:extLst>
              <a:ext uri="{28A0092B-C50C-407E-A947-70E740481C1C}">
                <a14:useLocalDpi xmlns:a14="http://schemas.microsoft.com/office/drawing/2010/main"/>
              </a:ext>
            </a:extLst>
          </a:blip>
          <a:srcRect/>
          <a:stretch/>
        </p:blipFill>
        <p:spPr>
          <a:xfrm>
            <a:off x="6694415" y="205979"/>
            <a:ext cx="2080843" cy="562390"/>
          </a:xfrm>
          <a:prstGeom prst="rect">
            <a:avLst/>
          </a:prstGeom>
        </p:spPr>
      </p:pic>
      <p:sp>
        <p:nvSpPr>
          <p:cNvPr id="5" name="TextBox 4">
            <a:extLst>
              <a:ext uri="{FF2B5EF4-FFF2-40B4-BE49-F238E27FC236}">
                <a16:creationId xmlns:a16="http://schemas.microsoft.com/office/drawing/2014/main" id="{B071D598-6EB7-3781-C1F8-AB2921800E61}"/>
              </a:ext>
            </a:extLst>
          </p:cNvPr>
          <p:cNvSpPr txBox="1"/>
          <p:nvPr/>
        </p:nvSpPr>
        <p:spPr>
          <a:xfrm>
            <a:off x="392426" y="1076225"/>
            <a:ext cx="8183301" cy="3323410"/>
          </a:xfrm>
          <a:prstGeom prst="rect">
            <a:avLst/>
          </a:prstGeom>
          <a:noFill/>
        </p:spPr>
        <p:txBody>
          <a:bodyPr wrap="square" rtlCol="0">
            <a:spAutoFit/>
          </a:bodyPr>
          <a:lstStyle/>
          <a:p>
            <a:pPr marL="285750" indent="-285750">
              <a:lnSpc>
                <a:spcPct val="107000"/>
              </a:lnSpc>
              <a:spcAft>
                <a:spcPts val="800"/>
              </a:spcAft>
              <a:buFont typeface="Arial" panose="020B0604020202020204" pitchFamily="34" charset="0"/>
              <a:buChar char="•"/>
            </a:pPr>
            <a:r>
              <a:rPr lang="en-US" sz="1600" dirty="0"/>
              <a:t>The IOT expects that the public consultation will open in early July and will close on September 15.</a:t>
            </a:r>
          </a:p>
          <a:p>
            <a:pPr marL="285750" indent="-285750">
              <a:lnSpc>
                <a:spcPct val="107000"/>
              </a:lnSpc>
              <a:spcAft>
                <a:spcPts val="800"/>
              </a:spcAft>
              <a:buFont typeface="Arial" panose="020B0604020202020204" pitchFamily="34" charset="0"/>
              <a:buChar char="•"/>
            </a:pPr>
            <a:r>
              <a:rPr lang="en-US" sz="1600" dirty="0"/>
              <a:t>The Public consultation will include the following documents:</a:t>
            </a:r>
          </a:p>
          <a:p>
            <a:pPr marL="742950" lvl="1" indent="-285750">
              <a:lnSpc>
                <a:spcPct val="107000"/>
              </a:lnSpc>
              <a:spcAft>
                <a:spcPts val="800"/>
              </a:spcAft>
              <a:buFont typeface="Arial" panose="020B0604020202020204" pitchFamily="34" charset="0"/>
              <a:buChar char="•"/>
            </a:pPr>
            <a:r>
              <a:rPr lang="en-US" sz="1600" dirty="0"/>
              <a:t>An introduction by the IOT to the public consultation.</a:t>
            </a:r>
          </a:p>
          <a:p>
            <a:pPr marL="742950" lvl="1" indent="-285750">
              <a:lnSpc>
                <a:spcPct val="107000"/>
              </a:lnSpc>
              <a:spcAft>
                <a:spcPts val="800"/>
              </a:spcAft>
              <a:buFont typeface="Arial" panose="020B0604020202020204" pitchFamily="34" charset="0"/>
              <a:buChar char="•"/>
            </a:pPr>
            <a:r>
              <a:rPr lang="en-US" sz="1600" dirty="0"/>
              <a:t>The current Interim Supplementary Procedures (ISP).</a:t>
            </a:r>
          </a:p>
          <a:p>
            <a:pPr marL="742950" lvl="1" indent="-285750">
              <a:lnSpc>
                <a:spcPct val="107000"/>
              </a:lnSpc>
              <a:spcAft>
                <a:spcPts val="800"/>
              </a:spcAft>
              <a:buFont typeface="Arial" panose="020B0604020202020204" pitchFamily="34" charset="0"/>
              <a:buChar char="•"/>
            </a:pPr>
            <a:r>
              <a:rPr lang="en-US" sz="1600" dirty="0"/>
              <a:t>A red-line of the proposed changes to the Interim Supplementary Procedures (ISP) vs. the current ISP including detailed rationales for the proposed changes.</a:t>
            </a:r>
          </a:p>
          <a:p>
            <a:pPr marL="742950" lvl="1" indent="-285750">
              <a:lnSpc>
                <a:spcPct val="107000"/>
              </a:lnSpc>
              <a:spcAft>
                <a:spcPts val="800"/>
              </a:spcAft>
              <a:buFont typeface="Arial" panose="020B0604020202020204" pitchFamily="34" charset="0"/>
              <a:buChar char="•"/>
            </a:pPr>
            <a:r>
              <a:rPr lang="en-US" sz="1600" dirty="0"/>
              <a:t>A clean version of the proposed changes to the ISP.</a:t>
            </a:r>
          </a:p>
          <a:p>
            <a:pPr marL="285750" indent="-285750">
              <a:lnSpc>
                <a:spcPct val="107000"/>
              </a:lnSpc>
              <a:spcAft>
                <a:spcPts val="800"/>
              </a:spcAft>
              <a:buFont typeface="Arial" panose="020B0604020202020204" pitchFamily="34" charset="0"/>
              <a:buChar char="•"/>
            </a:pPr>
            <a:r>
              <a:rPr lang="en-US" sz="1600" dirty="0"/>
              <a:t>In the meantime, a copy of this presentation as well as the red-lined version of the proposed changes to the ISP can be found on the IOT’s Wiki.</a:t>
            </a:r>
          </a:p>
        </p:txBody>
      </p:sp>
      <p:sp>
        <p:nvSpPr>
          <p:cNvPr id="4" name="Slide Number Placeholder 3">
            <a:extLst>
              <a:ext uri="{FF2B5EF4-FFF2-40B4-BE49-F238E27FC236}">
                <a16:creationId xmlns:a16="http://schemas.microsoft.com/office/drawing/2014/main" id="{07FB0512-B7E3-7296-DC9C-72626860BF41}"/>
              </a:ext>
            </a:extLst>
          </p:cNvPr>
          <p:cNvSpPr>
            <a:spLocks noGrp="1"/>
          </p:cNvSpPr>
          <p:nvPr>
            <p:ph type="sldNum" sz="quarter" idx="12"/>
          </p:nvPr>
        </p:nvSpPr>
        <p:spPr/>
        <p:txBody>
          <a:bodyPr/>
          <a:lstStyle/>
          <a:p>
            <a:fld id="{F53F4635-328A-4942-B933-9316327A6A92}" type="slidenum">
              <a:rPr lang="en-US" smtClean="0"/>
              <a:t>13</a:t>
            </a:fld>
            <a:endParaRPr lang="en-US"/>
          </a:p>
        </p:txBody>
      </p:sp>
    </p:spTree>
    <p:extLst>
      <p:ext uri="{BB962C8B-B14F-4D97-AF65-F5344CB8AC3E}">
        <p14:creationId xmlns:p14="http://schemas.microsoft.com/office/powerpoint/2010/main" val="15387377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EA1184-58C2-65A8-010C-14B763E5E83A}"/>
              </a:ext>
            </a:extLst>
          </p:cNvPr>
          <p:cNvSpPr>
            <a:spLocks noGrp="1"/>
          </p:cNvSpPr>
          <p:nvPr>
            <p:ph type="title"/>
          </p:nvPr>
        </p:nvSpPr>
        <p:spPr>
          <a:xfrm>
            <a:off x="457200" y="205979"/>
            <a:ext cx="6036197" cy="857250"/>
          </a:xfrm>
        </p:spPr>
        <p:txBody>
          <a:bodyPr>
            <a:normAutofit/>
          </a:bodyPr>
          <a:lstStyle/>
          <a:p>
            <a:pPr algn="l"/>
            <a:r>
              <a:rPr lang="en-US" sz="2400" b="1" dirty="0"/>
              <a:t>Other tasks assigned to the IRP-IOT</a:t>
            </a:r>
          </a:p>
        </p:txBody>
      </p:sp>
      <p:pic>
        <p:nvPicPr>
          <p:cNvPr id="3" name="Picture 2">
            <a:extLst>
              <a:ext uri="{FF2B5EF4-FFF2-40B4-BE49-F238E27FC236}">
                <a16:creationId xmlns:a16="http://schemas.microsoft.com/office/drawing/2014/main" id="{EC4A2BC0-1F97-7715-EAFC-1652104A0214}"/>
              </a:ext>
            </a:extLst>
          </p:cNvPr>
          <p:cNvPicPr>
            <a:picLocks noChangeAspect="1"/>
          </p:cNvPicPr>
          <p:nvPr/>
        </p:nvPicPr>
        <p:blipFill>
          <a:blip r:embed="rId2" cstate="screen">
            <a:extLst>
              <a:ext uri="{28A0092B-C50C-407E-A947-70E740481C1C}">
                <a14:useLocalDpi xmlns:a14="http://schemas.microsoft.com/office/drawing/2010/main"/>
              </a:ext>
            </a:extLst>
          </a:blip>
          <a:srcRect/>
          <a:stretch/>
        </p:blipFill>
        <p:spPr>
          <a:xfrm>
            <a:off x="6694415" y="205979"/>
            <a:ext cx="2080843" cy="562390"/>
          </a:xfrm>
          <a:prstGeom prst="rect">
            <a:avLst/>
          </a:prstGeom>
        </p:spPr>
      </p:pic>
      <p:sp>
        <p:nvSpPr>
          <p:cNvPr id="5" name="TextBox 4">
            <a:extLst>
              <a:ext uri="{FF2B5EF4-FFF2-40B4-BE49-F238E27FC236}">
                <a16:creationId xmlns:a16="http://schemas.microsoft.com/office/drawing/2014/main" id="{B071D598-6EB7-3781-C1F8-AB2921800E61}"/>
              </a:ext>
            </a:extLst>
          </p:cNvPr>
          <p:cNvSpPr txBox="1"/>
          <p:nvPr/>
        </p:nvSpPr>
        <p:spPr>
          <a:xfrm>
            <a:off x="322088" y="1186900"/>
            <a:ext cx="8183301" cy="1564083"/>
          </a:xfrm>
          <a:prstGeom prst="rect">
            <a:avLst/>
          </a:prstGeom>
          <a:noFill/>
        </p:spPr>
        <p:txBody>
          <a:bodyPr wrap="square" rtlCol="0">
            <a:spAutoFit/>
          </a:bodyPr>
          <a:lstStyle/>
          <a:p>
            <a:pPr marL="285750" indent="-285750">
              <a:lnSpc>
                <a:spcPct val="107000"/>
              </a:lnSpc>
              <a:spcAft>
                <a:spcPts val="800"/>
              </a:spcAft>
              <a:buFont typeface="Arial" panose="020B0604020202020204" pitchFamily="34" charset="0"/>
              <a:buChar char="•"/>
            </a:pPr>
            <a:r>
              <a:rPr lang="en-US" dirty="0"/>
              <a:t>Review the Cooperative Engagement Process (CEP)</a:t>
            </a:r>
          </a:p>
          <a:p>
            <a:pPr marL="285750" indent="-285750">
              <a:lnSpc>
                <a:spcPct val="107000"/>
              </a:lnSpc>
              <a:spcAft>
                <a:spcPts val="800"/>
              </a:spcAft>
              <a:buFont typeface="Arial" panose="020B0604020202020204" pitchFamily="34" charset="0"/>
              <a:buChar char="•"/>
            </a:pPr>
            <a:r>
              <a:rPr lang="en-US" dirty="0"/>
              <a:t>Propose rules regarding Appeals</a:t>
            </a:r>
          </a:p>
          <a:p>
            <a:pPr marL="285750" indent="-285750">
              <a:lnSpc>
                <a:spcPct val="107000"/>
              </a:lnSpc>
              <a:spcAft>
                <a:spcPts val="800"/>
              </a:spcAft>
              <a:buFont typeface="Arial" panose="020B0604020202020204" pitchFamily="34" charset="0"/>
              <a:buChar char="•"/>
            </a:pPr>
            <a:r>
              <a:rPr lang="en-US" dirty="0"/>
              <a:t>Propose rules for the IRP Standing Panel regarding conflicts of Interest</a:t>
            </a:r>
          </a:p>
          <a:p>
            <a:pPr marL="285750" indent="-285750">
              <a:lnSpc>
                <a:spcPct val="107000"/>
              </a:lnSpc>
              <a:spcAft>
                <a:spcPts val="800"/>
              </a:spcAft>
              <a:buFont typeface="Arial" panose="020B0604020202020204" pitchFamily="34" charset="0"/>
              <a:buChar char="•"/>
            </a:pPr>
            <a:r>
              <a:rPr lang="en-US" dirty="0"/>
              <a:t>Input on educational and briefing materials for the Standing Panel</a:t>
            </a:r>
          </a:p>
        </p:txBody>
      </p:sp>
      <p:sp>
        <p:nvSpPr>
          <p:cNvPr id="4" name="Slide Number Placeholder 3">
            <a:extLst>
              <a:ext uri="{FF2B5EF4-FFF2-40B4-BE49-F238E27FC236}">
                <a16:creationId xmlns:a16="http://schemas.microsoft.com/office/drawing/2014/main" id="{F7A7FFB1-EC17-A58D-BE03-157795543BF3}"/>
              </a:ext>
            </a:extLst>
          </p:cNvPr>
          <p:cNvSpPr>
            <a:spLocks noGrp="1"/>
          </p:cNvSpPr>
          <p:nvPr>
            <p:ph type="sldNum" sz="quarter" idx="12"/>
          </p:nvPr>
        </p:nvSpPr>
        <p:spPr/>
        <p:txBody>
          <a:bodyPr/>
          <a:lstStyle/>
          <a:p>
            <a:fld id="{F53F4635-328A-4942-B933-9316327A6A92}" type="slidenum">
              <a:rPr lang="en-US" smtClean="0"/>
              <a:t>14</a:t>
            </a:fld>
            <a:endParaRPr lang="en-US"/>
          </a:p>
        </p:txBody>
      </p:sp>
    </p:spTree>
    <p:extLst>
      <p:ext uri="{BB962C8B-B14F-4D97-AF65-F5344CB8AC3E}">
        <p14:creationId xmlns:p14="http://schemas.microsoft.com/office/powerpoint/2010/main" val="28877646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EA1184-58C2-65A8-010C-14B763E5E83A}"/>
              </a:ext>
            </a:extLst>
          </p:cNvPr>
          <p:cNvSpPr>
            <a:spLocks noGrp="1"/>
          </p:cNvSpPr>
          <p:nvPr>
            <p:ph type="title"/>
          </p:nvPr>
        </p:nvSpPr>
        <p:spPr>
          <a:xfrm>
            <a:off x="457200" y="205979"/>
            <a:ext cx="6036197" cy="857250"/>
          </a:xfrm>
        </p:spPr>
        <p:txBody>
          <a:bodyPr>
            <a:normAutofit/>
          </a:bodyPr>
          <a:lstStyle/>
          <a:p>
            <a:pPr algn="l"/>
            <a:r>
              <a:rPr lang="en-US" sz="2400" b="1" dirty="0"/>
              <a:t>6. Questions?</a:t>
            </a:r>
          </a:p>
        </p:txBody>
      </p:sp>
      <p:pic>
        <p:nvPicPr>
          <p:cNvPr id="3" name="Picture 2">
            <a:extLst>
              <a:ext uri="{FF2B5EF4-FFF2-40B4-BE49-F238E27FC236}">
                <a16:creationId xmlns:a16="http://schemas.microsoft.com/office/drawing/2014/main" id="{EC4A2BC0-1F97-7715-EAFC-1652104A0214}"/>
              </a:ext>
            </a:extLst>
          </p:cNvPr>
          <p:cNvPicPr>
            <a:picLocks noChangeAspect="1"/>
          </p:cNvPicPr>
          <p:nvPr/>
        </p:nvPicPr>
        <p:blipFill>
          <a:blip r:embed="rId2" cstate="screen">
            <a:extLst>
              <a:ext uri="{28A0092B-C50C-407E-A947-70E740481C1C}">
                <a14:useLocalDpi xmlns:a14="http://schemas.microsoft.com/office/drawing/2010/main"/>
              </a:ext>
            </a:extLst>
          </a:blip>
          <a:srcRect/>
          <a:stretch/>
        </p:blipFill>
        <p:spPr>
          <a:xfrm>
            <a:off x="6694415" y="205979"/>
            <a:ext cx="2080843" cy="562390"/>
          </a:xfrm>
          <a:prstGeom prst="rect">
            <a:avLst/>
          </a:prstGeom>
        </p:spPr>
      </p:pic>
      <p:sp>
        <p:nvSpPr>
          <p:cNvPr id="4" name="Slide Number Placeholder 3">
            <a:extLst>
              <a:ext uri="{FF2B5EF4-FFF2-40B4-BE49-F238E27FC236}">
                <a16:creationId xmlns:a16="http://schemas.microsoft.com/office/drawing/2014/main" id="{32FB92A1-32C9-E220-F999-CA9AC504928E}"/>
              </a:ext>
            </a:extLst>
          </p:cNvPr>
          <p:cNvSpPr>
            <a:spLocks noGrp="1"/>
          </p:cNvSpPr>
          <p:nvPr>
            <p:ph type="sldNum" sz="quarter" idx="12"/>
          </p:nvPr>
        </p:nvSpPr>
        <p:spPr/>
        <p:txBody>
          <a:bodyPr/>
          <a:lstStyle/>
          <a:p>
            <a:fld id="{F53F4635-328A-4942-B933-9316327A6A92}" type="slidenum">
              <a:rPr lang="en-US" smtClean="0"/>
              <a:t>15</a:t>
            </a:fld>
            <a:endParaRPr lang="en-US"/>
          </a:p>
        </p:txBody>
      </p:sp>
    </p:spTree>
    <p:extLst>
      <p:ext uri="{BB962C8B-B14F-4D97-AF65-F5344CB8AC3E}">
        <p14:creationId xmlns:p14="http://schemas.microsoft.com/office/powerpoint/2010/main" val="2336725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EA1184-58C2-65A8-010C-14B763E5E83A}"/>
              </a:ext>
            </a:extLst>
          </p:cNvPr>
          <p:cNvSpPr>
            <a:spLocks noGrp="1"/>
          </p:cNvSpPr>
          <p:nvPr>
            <p:ph type="title"/>
          </p:nvPr>
        </p:nvSpPr>
        <p:spPr>
          <a:xfrm>
            <a:off x="457200" y="205979"/>
            <a:ext cx="6036197" cy="857250"/>
          </a:xfrm>
        </p:spPr>
        <p:txBody>
          <a:bodyPr>
            <a:normAutofit/>
          </a:bodyPr>
          <a:lstStyle/>
          <a:p>
            <a:pPr algn="l"/>
            <a:r>
              <a:rPr lang="en-US" sz="2400" b="1" dirty="0"/>
              <a:t>7. References</a:t>
            </a:r>
          </a:p>
        </p:txBody>
      </p:sp>
      <p:pic>
        <p:nvPicPr>
          <p:cNvPr id="3" name="Picture 2">
            <a:extLst>
              <a:ext uri="{FF2B5EF4-FFF2-40B4-BE49-F238E27FC236}">
                <a16:creationId xmlns:a16="http://schemas.microsoft.com/office/drawing/2014/main" id="{EC4A2BC0-1F97-7715-EAFC-1652104A0214}"/>
              </a:ext>
            </a:extLst>
          </p:cNvPr>
          <p:cNvPicPr>
            <a:picLocks noChangeAspect="1"/>
          </p:cNvPicPr>
          <p:nvPr/>
        </p:nvPicPr>
        <p:blipFill>
          <a:blip r:embed="rId2" cstate="screen">
            <a:extLst>
              <a:ext uri="{28A0092B-C50C-407E-A947-70E740481C1C}">
                <a14:useLocalDpi xmlns:a14="http://schemas.microsoft.com/office/drawing/2010/main"/>
              </a:ext>
            </a:extLst>
          </a:blip>
          <a:srcRect/>
          <a:stretch/>
        </p:blipFill>
        <p:spPr>
          <a:xfrm>
            <a:off x="6694415" y="205979"/>
            <a:ext cx="2080843" cy="562390"/>
          </a:xfrm>
          <a:prstGeom prst="rect">
            <a:avLst/>
          </a:prstGeom>
        </p:spPr>
      </p:pic>
      <p:sp>
        <p:nvSpPr>
          <p:cNvPr id="5" name="TextBox 4">
            <a:extLst>
              <a:ext uri="{FF2B5EF4-FFF2-40B4-BE49-F238E27FC236}">
                <a16:creationId xmlns:a16="http://schemas.microsoft.com/office/drawing/2014/main" id="{B071D598-6EB7-3781-C1F8-AB2921800E61}"/>
              </a:ext>
            </a:extLst>
          </p:cNvPr>
          <p:cNvSpPr txBox="1"/>
          <p:nvPr/>
        </p:nvSpPr>
        <p:spPr>
          <a:xfrm>
            <a:off x="392426" y="1189712"/>
            <a:ext cx="8183301" cy="2368534"/>
          </a:xfrm>
          <a:prstGeom prst="rect">
            <a:avLst/>
          </a:prstGeom>
          <a:noFill/>
        </p:spPr>
        <p:txBody>
          <a:bodyPr wrap="square" rtlCol="0">
            <a:spAutoFit/>
          </a:bodyPr>
          <a:lstStyle/>
          <a:p>
            <a:pPr marL="285750" indent="-285750">
              <a:lnSpc>
                <a:spcPct val="107000"/>
              </a:lnSpc>
              <a:spcAft>
                <a:spcPts val="800"/>
              </a:spcAft>
              <a:buFont typeface="Arial" panose="020B0604020202020204" pitchFamily="34" charset="0"/>
              <a:buChar char="•"/>
            </a:pPr>
            <a:r>
              <a:rPr lang="en-US" dirty="0"/>
              <a:t>IOT Wiki -  </a:t>
            </a:r>
            <a:r>
              <a:rPr lang="en-US" dirty="0">
                <a:hlinkClick r:id="rId3"/>
              </a:rPr>
              <a:t>https://community.icann.org/display/IRPIOTI</a:t>
            </a:r>
            <a:r>
              <a:rPr lang="en-US" dirty="0"/>
              <a:t> </a:t>
            </a:r>
          </a:p>
          <a:p>
            <a:pPr marL="285750" indent="-285750">
              <a:lnSpc>
                <a:spcPct val="107000"/>
              </a:lnSpc>
              <a:spcAft>
                <a:spcPts val="800"/>
              </a:spcAft>
              <a:buFont typeface="Arial" panose="020B0604020202020204" pitchFamily="34" charset="0"/>
              <a:buChar char="•"/>
            </a:pPr>
            <a:r>
              <a:rPr lang="en-US" dirty="0"/>
              <a:t>IOT mailing list archive - </a:t>
            </a:r>
            <a:r>
              <a:rPr lang="en-GB" b="0" i="0" dirty="0">
                <a:solidFill>
                  <a:srgbClr val="172B4D"/>
                </a:solidFill>
                <a:effectLst/>
                <a:highlight>
                  <a:srgbClr val="FFFFFF"/>
                </a:highlight>
              </a:rPr>
              <a:t> </a:t>
            </a:r>
            <a:r>
              <a:rPr lang="en-GB" b="0" i="0" dirty="0">
                <a:solidFill>
                  <a:srgbClr val="0052CC"/>
                </a:solidFill>
                <a:effectLst/>
                <a:highlight>
                  <a:srgbClr val="FFFFFF"/>
                </a:highlight>
                <a:hlinkClick r:id="rId4"/>
              </a:rPr>
              <a:t>https://mm.icann.org/pipermail/iot/</a:t>
            </a:r>
            <a:endParaRPr lang="en-US" dirty="0"/>
          </a:p>
          <a:p>
            <a:pPr marL="285750" indent="-285750">
              <a:lnSpc>
                <a:spcPct val="107000"/>
              </a:lnSpc>
              <a:spcAft>
                <a:spcPts val="800"/>
              </a:spcAft>
              <a:buFont typeface="Arial" panose="020B0604020202020204" pitchFamily="34" charset="0"/>
              <a:buChar char="•"/>
            </a:pPr>
            <a:r>
              <a:rPr lang="en-US" dirty="0"/>
              <a:t>IOT Chair – Susan Payne – </a:t>
            </a:r>
            <a:r>
              <a:rPr lang="en-US" dirty="0">
                <a:hlinkClick r:id="rId5"/>
              </a:rPr>
              <a:t>susan.payne@comlaude.com</a:t>
            </a:r>
            <a:endParaRPr lang="en-US" dirty="0"/>
          </a:p>
          <a:p>
            <a:pPr marL="285750" indent="-285750">
              <a:lnSpc>
                <a:spcPct val="107000"/>
              </a:lnSpc>
              <a:spcAft>
                <a:spcPts val="800"/>
              </a:spcAft>
              <a:buFont typeface="Arial" panose="020B0604020202020204" pitchFamily="34" charset="0"/>
              <a:buChar char="•"/>
            </a:pPr>
            <a:r>
              <a:rPr lang="en-CA" dirty="0"/>
              <a:t>Staff:</a:t>
            </a:r>
          </a:p>
          <a:p>
            <a:pPr marL="742950" lvl="1" indent="-285750">
              <a:lnSpc>
                <a:spcPct val="107000"/>
              </a:lnSpc>
              <a:spcAft>
                <a:spcPts val="800"/>
              </a:spcAft>
              <a:buFont typeface="Arial" panose="020B0604020202020204" pitchFamily="34" charset="0"/>
              <a:buChar char="•"/>
            </a:pPr>
            <a:r>
              <a:rPr lang="en-CA" dirty="0"/>
              <a:t>Bernard Turcotte – </a:t>
            </a:r>
            <a:r>
              <a:rPr lang="en-CA" dirty="0">
                <a:solidFill>
                  <a:srgbClr val="0B57D0"/>
                </a:solidFill>
                <a:hlinkClick r:id="rId6"/>
              </a:rPr>
              <a:t>turcotte.Bernard@gmail.com</a:t>
            </a:r>
            <a:endParaRPr lang="en-CA" dirty="0"/>
          </a:p>
          <a:p>
            <a:pPr marL="742950" lvl="1" indent="-285750">
              <a:lnSpc>
                <a:spcPct val="107000"/>
              </a:lnSpc>
              <a:spcAft>
                <a:spcPts val="800"/>
              </a:spcAft>
              <a:buFont typeface="Arial" panose="020B0604020202020204" pitchFamily="34" charset="0"/>
              <a:buChar char="•"/>
            </a:pPr>
            <a:r>
              <a:rPr lang="en-CA" dirty="0"/>
              <a:t>Brenda Brewer – </a:t>
            </a:r>
            <a:r>
              <a:rPr lang="en-CA" dirty="0">
                <a:solidFill>
                  <a:srgbClr val="0B57D0"/>
                </a:solidFill>
                <a:hlinkClick r:id="rId7"/>
              </a:rPr>
              <a:t>Brenda.brewer@icann.org</a:t>
            </a:r>
            <a:r>
              <a:rPr lang="en-CA" dirty="0">
                <a:solidFill>
                  <a:srgbClr val="0B57D0"/>
                </a:solidFill>
              </a:rPr>
              <a:t> </a:t>
            </a:r>
            <a:endParaRPr lang="en-US" dirty="0"/>
          </a:p>
        </p:txBody>
      </p:sp>
      <p:sp>
        <p:nvSpPr>
          <p:cNvPr id="4" name="Slide Number Placeholder 3">
            <a:extLst>
              <a:ext uri="{FF2B5EF4-FFF2-40B4-BE49-F238E27FC236}">
                <a16:creationId xmlns:a16="http://schemas.microsoft.com/office/drawing/2014/main" id="{D74E29EE-CD7C-8BB9-3875-6F314535F6B1}"/>
              </a:ext>
            </a:extLst>
          </p:cNvPr>
          <p:cNvSpPr>
            <a:spLocks noGrp="1"/>
          </p:cNvSpPr>
          <p:nvPr>
            <p:ph type="sldNum" sz="quarter" idx="12"/>
          </p:nvPr>
        </p:nvSpPr>
        <p:spPr/>
        <p:txBody>
          <a:bodyPr/>
          <a:lstStyle/>
          <a:p>
            <a:fld id="{F53F4635-328A-4942-B933-9316327A6A92}" type="slidenum">
              <a:rPr lang="en-US" smtClean="0"/>
              <a:t>16</a:t>
            </a:fld>
            <a:endParaRPr lang="en-US"/>
          </a:p>
        </p:txBody>
      </p:sp>
    </p:spTree>
    <p:extLst>
      <p:ext uri="{BB962C8B-B14F-4D97-AF65-F5344CB8AC3E}">
        <p14:creationId xmlns:p14="http://schemas.microsoft.com/office/powerpoint/2010/main" val="15662240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EA1184-58C2-65A8-010C-14B763E5E83A}"/>
              </a:ext>
            </a:extLst>
          </p:cNvPr>
          <p:cNvSpPr>
            <a:spLocks noGrp="1"/>
          </p:cNvSpPr>
          <p:nvPr>
            <p:ph type="title"/>
          </p:nvPr>
        </p:nvSpPr>
        <p:spPr>
          <a:xfrm>
            <a:off x="457200" y="205979"/>
            <a:ext cx="6036197" cy="857250"/>
          </a:xfrm>
        </p:spPr>
        <p:txBody>
          <a:bodyPr>
            <a:normAutofit/>
          </a:bodyPr>
          <a:lstStyle/>
          <a:p>
            <a:pPr algn="l"/>
            <a:r>
              <a:rPr lang="en-US" sz="2400" b="1" dirty="0"/>
              <a:t>End of Presentation</a:t>
            </a:r>
          </a:p>
        </p:txBody>
      </p:sp>
      <p:pic>
        <p:nvPicPr>
          <p:cNvPr id="3" name="Picture 2">
            <a:extLst>
              <a:ext uri="{FF2B5EF4-FFF2-40B4-BE49-F238E27FC236}">
                <a16:creationId xmlns:a16="http://schemas.microsoft.com/office/drawing/2014/main" id="{EC4A2BC0-1F97-7715-EAFC-1652104A0214}"/>
              </a:ext>
            </a:extLst>
          </p:cNvPr>
          <p:cNvPicPr>
            <a:picLocks noChangeAspect="1"/>
          </p:cNvPicPr>
          <p:nvPr/>
        </p:nvPicPr>
        <p:blipFill>
          <a:blip r:embed="rId2" cstate="screen">
            <a:extLst>
              <a:ext uri="{28A0092B-C50C-407E-A947-70E740481C1C}">
                <a14:useLocalDpi xmlns:a14="http://schemas.microsoft.com/office/drawing/2010/main"/>
              </a:ext>
            </a:extLst>
          </a:blip>
          <a:srcRect/>
          <a:stretch/>
        </p:blipFill>
        <p:spPr>
          <a:xfrm>
            <a:off x="6694415" y="205979"/>
            <a:ext cx="2080843" cy="562390"/>
          </a:xfrm>
          <a:prstGeom prst="rect">
            <a:avLst/>
          </a:prstGeom>
        </p:spPr>
      </p:pic>
      <p:sp>
        <p:nvSpPr>
          <p:cNvPr id="5" name="TextBox 4">
            <a:extLst>
              <a:ext uri="{FF2B5EF4-FFF2-40B4-BE49-F238E27FC236}">
                <a16:creationId xmlns:a16="http://schemas.microsoft.com/office/drawing/2014/main" id="{B071D598-6EB7-3781-C1F8-AB2921800E61}"/>
              </a:ext>
            </a:extLst>
          </p:cNvPr>
          <p:cNvSpPr txBox="1"/>
          <p:nvPr/>
        </p:nvSpPr>
        <p:spPr>
          <a:xfrm>
            <a:off x="392426" y="883434"/>
            <a:ext cx="8183301" cy="1083502"/>
          </a:xfrm>
          <a:prstGeom prst="rect">
            <a:avLst/>
          </a:prstGeom>
          <a:noFill/>
        </p:spPr>
        <p:txBody>
          <a:bodyPr wrap="square" rtlCol="0">
            <a:spAutoFit/>
          </a:bodyPr>
          <a:lstStyle/>
          <a:p>
            <a:pPr marL="285750" indent="-285750">
              <a:lnSpc>
                <a:spcPct val="107000"/>
              </a:lnSpc>
              <a:spcAft>
                <a:spcPts val="800"/>
              </a:spcAft>
              <a:buFont typeface="Arial" panose="020B0604020202020204" pitchFamily="34" charset="0"/>
              <a:buChar char="•"/>
            </a:pPr>
            <a:endParaRPr lang="en-US" sz="2800" dirty="0"/>
          </a:p>
          <a:p>
            <a:pPr>
              <a:lnSpc>
                <a:spcPct val="107000"/>
              </a:lnSpc>
              <a:spcAft>
                <a:spcPts val="800"/>
              </a:spcAft>
            </a:pPr>
            <a:r>
              <a:rPr lang="en-US" sz="2800" dirty="0"/>
              <a:t> </a:t>
            </a:r>
          </a:p>
        </p:txBody>
      </p:sp>
      <p:sp>
        <p:nvSpPr>
          <p:cNvPr id="4" name="Slide Number Placeholder 3">
            <a:extLst>
              <a:ext uri="{FF2B5EF4-FFF2-40B4-BE49-F238E27FC236}">
                <a16:creationId xmlns:a16="http://schemas.microsoft.com/office/drawing/2014/main" id="{50FACB97-7ADA-9D29-A594-ABB62AFB3418}"/>
              </a:ext>
            </a:extLst>
          </p:cNvPr>
          <p:cNvSpPr>
            <a:spLocks noGrp="1"/>
          </p:cNvSpPr>
          <p:nvPr>
            <p:ph type="sldNum" sz="quarter" idx="12"/>
          </p:nvPr>
        </p:nvSpPr>
        <p:spPr/>
        <p:txBody>
          <a:bodyPr/>
          <a:lstStyle/>
          <a:p>
            <a:fld id="{F53F4635-328A-4942-B933-9316327A6A92}" type="slidenum">
              <a:rPr lang="en-US" smtClean="0"/>
              <a:t>17</a:t>
            </a:fld>
            <a:endParaRPr lang="en-US"/>
          </a:p>
        </p:txBody>
      </p:sp>
    </p:spTree>
    <p:extLst>
      <p:ext uri="{BB962C8B-B14F-4D97-AF65-F5344CB8AC3E}">
        <p14:creationId xmlns:p14="http://schemas.microsoft.com/office/powerpoint/2010/main" val="10722769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EA1184-58C2-65A8-010C-14B763E5E83A}"/>
              </a:ext>
            </a:extLst>
          </p:cNvPr>
          <p:cNvSpPr>
            <a:spLocks noGrp="1"/>
          </p:cNvSpPr>
          <p:nvPr>
            <p:ph type="title"/>
          </p:nvPr>
        </p:nvSpPr>
        <p:spPr>
          <a:xfrm>
            <a:off x="457200" y="205979"/>
            <a:ext cx="6036197" cy="857250"/>
          </a:xfrm>
        </p:spPr>
        <p:txBody>
          <a:bodyPr>
            <a:normAutofit/>
          </a:bodyPr>
          <a:lstStyle/>
          <a:p>
            <a:pPr algn="l"/>
            <a:r>
              <a:rPr lang="en-GB" sz="2400" b="1" dirty="0"/>
              <a:t>Agenda</a:t>
            </a:r>
          </a:p>
        </p:txBody>
      </p:sp>
      <p:pic>
        <p:nvPicPr>
          <p:cNvPr id="3" name="Picture 2">
            <a:extLst>
              <a:ext uri="{FF2B5EF4-FFF2-40B4-BE49-F238E27FC236}">
                <a16:creationId xmlns:a16="http://schemas.microsoft.com/office/drawing/2014/main" id="{EC4A2BC0-1F97-7715-EAFC-1652104A0214}"/>
              </a:ext>
            </a:extLst>
          </p:cNvPr>
          <p:cNvPicPr>
            <a:picLocks noChangeAspect="1"/>
          </p:cNvPicPr>
          <p:nvPr/>
        </p:nvPicPr>
        <p:blipFill>
          <a:blip r:embed="rId2" cstate="screen">
            <a:extLst>
              <a:ext uri="{28A0092B-C50C-407E-A947-70E740481C1C}">
                <a14:useLocalDpi xmlns:a14="http://schemas.microsoft.com/office/drawing/2010/main"/>
              </a:ext>
            </a:extLst>
          </a:blip>
          <a:srcRect/>
          <a:stretch/>
        </p:blipFill>
        <p:spPr>
          <a:xfrm>
            <a:off x="6694415" y="205979"/>
            <a:ext cx="2080843" cy="562390"/>
          </a:xfrm>
          <a:prstGeom prst="rect">
            <a:avLst/>
          </a:prstGeom>
        </p:spPr>
      </p:pic>
      <p:sp>
        <p:nvSpPr>
          <p:cNvPr id="5" name="TextBox 4">
            <a:extLst>
              <a:ext uri="{FF2B5EF4-FFF2-40B4-BE49-F238E27FC236}">
                <a16:creationId xmlns:a16="http://schemas.microsoft.com/office/drawing/2014/main" id="{B071D598-6EB7-3781-C1F8-AB2921800E61}"/>
              </a:ext>
            </a:extLst>
          </p:cNvPr>
          <p:cNvSpPr txBox="1"/>
          <p:nvPr/>
        </p:nvSpPr>
        <p:spPr>
          <a:xfrm>
            <a:off x="480349" y="1279088"/>
            <a:ext cx="8183301" cy="3970318"/>
          </a:xfrm>
          <a:prstGeom prst="rect">
            <a:avLst/>
          </a:prstGeom>
          <a:noFill/>
        </p:spPr>
        <p:txBody>
          <a:bodyPr wrap="square" rtlCol="0">
            <a:spAutoFit/>
          </a:bodyPr>
          <a:lstStyle/>
          <a:p>
            <a:pPr marL="342900" indent="-342900">
              <a:buFont typeface="+mj-lt"/>
              <a:buAutoNum type="arabicPeriod"/>
            </a:pPr>
            <a:r>
              <a:rPr lang="en-GB" dirty="0"/>
              <a:t>Introduction to the IRP-IOT and its work</a:t>
            </a:r>
          </a:p>
          <a:p>
            <a:pPr marL="342900" indent="-342900">
              <a:buFont typeface="+mj-lt"/>
              <a:buAutoNum type="arabicPeriod"/>
            </a:pPr>
            <a:endParaRPr lang="en-GB" dirty="0"/>
          </a:p>
          <a:p>
            <a:pPr marL="342900" indent="-342900">
              <a:buFont typeface="+mj-lt"/>
              <a:buAutoNum type="arabicPeriod"/>
            </a:pPr>
            <a:r>
              <a:rPr lang="en-GB" dirty="0"/>
              <a:t>Upcoming Public Comment Opportunity</a:t>
            </a:r>
          </a:p>
          <a:p>
            <a:pPr marL="342900" indent="-342900">
              <a:buFont typeface="+mj-lt"/>
              <a:buAutoNum type="arabicPeriod"/>
            </a:pPr>
            <a:endParaRPr lang="en-GB" dirty="0"/>
          </a:p>
          <a:p>
            <a:pPr marL="342900" indent="-342900">
              <a:buFont typeface="+mj-lt"/>
              <a:buAutoNum type="arabicPeriod"/>
            </a:pPr>
            <a:r>
              <a:rPr lang="en-GB" dirty="0"/>
              <a:t>Overview of the IRP-IOT’s Proposals </a:t>
            </a:r>
          </a:p>
          <a:p>
            <a:pPr marL="342900" indent="-342900">
              <a:buFont typeface="+mj-lt"/>
              <a:buAutoNum type="arabicPeriod"/>
            </a:pPr>
            <a:endParaRPr lang="en-GB" dirty="0"/>
          </a:p>
          <a:p>
            <a:pPr marL="342900" indent="-342900">
              <a:buFont typeface="+mj-lt"/>
              <a:buAutoNum type="arabicPeriod"/>
            </a:pPr>
            <a:r>
              <a:rPr lang="en-GB" dirty="0"/>
              <a:t>Date of the Public Consultation and Documents</a:t>
            </a:r>
          </a:p>
          <a:p>
            <a:pPr marL="342900" indent="-342900">
              <a:buFont typeface="+mj-lt"/>
              <a:buAutoNum type="arabicPeriod"/>
            </a:pPr>
            <a:endParaRPr lang="en-GB" dirty="0"/>
          </a:p>
          <a:p>
            <a:pPr marL="342900" indent="-342900">
              <a:buFont typeface="+mj-lt"/>
              <a:buAutoNum type="arabicPeriod"/>
            </a:pPr>
            <a:r>
              <a:rPr lang="en-GB" dirty="0"/>
              <a:t>Other tasks assigned to the IRP-IOT</a:t>
            </a:r>
          </a:p>
          <a:p>
            <a:endParaRPr lang="en-GB" dirty="0"/>
          </a:p>
          <a:p>
            <a:pPr marL="342900" indent="-342900">
              <a:buFont typeface="+mj-lt"/>
              <a:buAutoNum type="arabicPeriod" startAt="6"/>
            </a:pPr>
            <a:r>
              <a:rPr lang="en-GB" dirty="0"/>
              <a:t>Questions</a:t>
            </a:r>
          </a:p>
          <a:p>
            <a:endParaRPr lang="en-GB" dirty="0"/>
          </a:p>
          <a:p>
            <a:pPr marL="342900" indent="-342900">
              <a:buFont typeface="+mj-lt"/>
              <a:buAutoNum type="arabicPeriod" startAt="7"/>
            </a:pPr>
            <a:r>
              <a:rPr lang="en-GB" dirty="0"/>
              <a:t>References</a:t>
            </a:r>
          </a:p>
          <a:p>
            <a:pPr marL="342900" indent="-342900">
              <a:buAutoNum type="arabicPeriod" startAt="7"/>
            </a:pPr>
            <a:endParaRPr lang="en-GB" dirty="0"/>
          </a:p>
        </p:txBody>
      </p:sp>
      <p:sp>
        <p:nvSpPr>
          <p:cNvPr id="4" name="Slide Number Placeholder 3">
            <a:extLst>
              <a:ext uri="{FF2B5EF4-FFF2-40B4-BE49-F238E27FC236}">
                <a16:creationId xmlns:a16="http://schemas.microsoft.com/office/drawing/2014/main" id="{4ED1D2E0-C39E-83AC-927E-1985424F17AE}"/>
              </a:ext>
            </a:extLst>
          </p:cNvPr>
          <p:cNvSpPr>
            <a:spLocks noGrp="1"/>
          </p:cNvSpPr>
          <p:nvPr>
            <p:ph type="sldNum" sz="quarter" idx="12"/>
          </p:nvPr>
        </p:nvSpPr>
        <p:spPr/>
        <p:txBody>
          <a:bodyPr/>
          <a:lstStyle/>
          <a:p>
            <a:fld id="{F53F4635-328A-4942-B933-9316327A6A92}" type="slidenum">
              <a:rPr lang="en-US" smtClean="0"/>
              <a:t>2</a:t>
            </a:fld>
            <a:endParaRPr lang="en-US"/>
          </a:p>
        </p:txBody>
      </p:sp>
    </p:spTree>
    <p:extLst>
      <p:ext uri="{BB962C8B-B14F-4D97-AF65-F5344CB8AC3E}">
        <p14:creationId xmlns:p14="http://schemas.microsoft.com/office/powerpoint/2010/main" val="15620512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EA1184-58C2-65A8-010C-14B763E5E83A}"/>
              </a:ext>
            </a:extLst>
          </p:cNvPr>
          <p:cNvSpPr>
            <a:spLocks noGrp="1"/>
          </p:cNvSpPr>
          <p:nvPr>
            <p:ph type="title"/>
          </p:nvPr>
        </p:nvSpPr>
        <p:spPr>
          <a:xfrm>
            <a:off x="457200" y="205979"/>
            <a:ext cx="6036197" cy="857250"/>
          </a:xfrm>
        </p:spPr>
        <p:txBody>
          <a:bodyPr>
            <a:normAutofit/>
          </a:bodyPr>
          <a:lstStyle/>
          <a:p>
            <a:pPr algn="l"/>
            <a:r>
              <a:rPr lang="en-GB" sz="2400" b="1" dirty="0"/>
              <a:t>Introduction to the IRP-IOT</a:t>
            </a:r>
          </a:p>
        </p:txBody>
      </p:sp>
      <p:pic>
        <p:nvPicPr>
          <p:cNvPr id="3" name="Picture 2">
            <a:extLst>
              <a:ext uri="{FF2B5EF4-FFF2-40B4-BE49-F238E27FC236}">
                <a16:creationId xmlns:a16="http://schemas.microsoft.com/office/drawing/2014/main" id="{EC4A2BC0-1F97-7715-EAFC-1652104A0214}"/>
              </a:ext>
            </a:extLst>
          </p:cNvPr>
          <p:cNvPicPr>
            <a:picLocks noChangeAspect="1"/>
          </p:cNvPicPr>
          <p:nvPr/>
        </p:nvPicPr>
        <p:blipFill>
          <a:blip r:embed="rId2" cstate="screen">
            <a:extLst>
              <a:ext uri="{28A0092B-C50C-407E-A947-70E740481C1C}">
                <a14:useLocalDpi xmlns:a14="http://schemas.microsoft.com/office/drawing/2010/main"/>
              </a:ext>
            </a:extLst>
          </a:blip>
          <a:srcRect/>
          <a:stretch/>
        </p:blipFill>
        <p:spPr>
          <a:xfrm>
            <a:off x="6694415" y="205979"/>
            <a:ext cx="2080843" cy="562390"/>
          </a:xfrm>
          <a:prstGeom prst="rect">
            <a:avLst/>
          </a:prstGeom>
        </p:spPr>
      </p:pic>
      <p:sp>
        <p:nvSpPr>
          <p:cNvPr id="5" name="TextBox 4">
            <a:extLst>
              <a:ext uri="{FF2B5EF4-FFF2-40B4-BE49-F238E27FC236}">
                <a16:creationId xmlns:a16="http://schemas.microsoft.com/office/drawing/2014/main" id="{B071D598-6EB7-3781-C1F8-AB2921800E61}"/>
              </a:ext>
            </a:extLst>
          </p:cNvPr>
          <p:cNvSpPr txBox="1"/>
          <p:nvPr/>
        </p:nvSpPr>
        <p:spPr>
          <a:xfrm>
            <a:off x="392426" y="997734"/>
            <a:ext cx="8183301" cy="4409990"/>
          </a:xfrm>
          <a:prstGeom prst="rect">
            <a:avLst/>
          </a:prstGeom>
          <a:noFill/>
        </p:spPr>
        <p:txBody>
          <a:bodyPr wrap="square" rtlCol="0">
            <a:spAutoFit/>
          </a:bodyPr>
          <a:lstStyle/>
          <a:p>
            <a:pPr marL="285750" indent="-285750">
              <a:lnSpc>
                <a:spcPct val="107000"/>
              </a:lnSpc>
              <a:spcAft>
                <a:spcPts val="800"/>
              </a:spcAft>
              <a:buFont typeface="Arial" panose="020B0604020202020204" pitchFamily="34" charset="0"/>
              <a:buChar char="•"/>
            </a:pPr>
            <a:r>
              <a:rPr lang="en-US" sz="1600" dirty="0">
                <a:solidFill>
                  <a:srgbClr val="333333"/>
                </a:solidFill>
                <a:effectLst/>
                <a:highlight>
                  <a:srgbClr val="FFFFFF"/>
                </a:highlight>
                <a:ea typeface="Calibri" panose="020F0502020204030204" pitchFamily="34" charset="0"/>
                <a:cs typeface="Calibri" panose="020F0502020204030204" pitchFamily="34" charset="0"/>
              </a:rPr>
              <a:t>Bylaws 4.3(n)(</a:t>
            </a:r>
            <a:r>
              <a:rPr lang="en-US" sz="1600" dirty="0" err="1">
                <a:solidFill>
                  <a:srgbClr val="333333"/>
                </a:solidFill>
                <a:effectLst/>
                <a:highlight>
                  <a:srgbClr val="FFFFFF"/>
                </a:highlight>
                <a:ea typeface="Calibri" panose="020F0502020204030204" pitchFamily="34" charset="0"/>
                <a:cs typeface="Calibri" panose="020F0502020204030204" pitchFamily="34" charset="0"/>
              </a:rPr>
              <a:t>i</a:t>
            </a:r>
            <a:r>
              <a:rPr lang="en-US" sz="1600" dirty="0">
                <a:solidFill>
                  <a:srgbClr val="333333"/>
                </a:solidFill>
                <a:effectLst/>
                <a:highlight>
                  <a:srgbClr val="FFFFFF"/>
                </a:highlight>
                <a:ea typeface="Calibri" panose="020F0502020204030204" pitchFamily="34" charset="0"/>
                <a:cs typeface="Calibri" panose="020F0502020204030204" pitchFamily="34" charset="0"/>
              </a:rPr>
              <a:t>) provides for establishment of IRP-IOT, </a:t>
            </a:r>
            <a:r>
              <a:rPr lang="en-GB" sz="1600" dirty="0">
                <a:solidFill>
                  <a:srgbClr val="333333"/>
                </a:solidFill>
                <a:effectLst/>
                <a:highlight>
                  <a:srgbClr val="FFFFFF"/>
                </a:highlight>
                <a:ea typeface="Calibri" panose="020F0502020204030204" pitchFamily="34" charset="0"/>
                <a:cs typeface="Calibri" panose="020F0502020204030204" pitchFamily="34" charset="0"/>
              </a:rPr>
              <a:t>comprised of “members of the global Internet community” to </a:t>
            </a:r>
            <a:r>
              <a:rPr lang="en-GB" sz="1600" b="0" i="0" dirty="0">
                <a:solidFill>
                  <a:srgbClr val="333333"/>
                </a:solidFill>
                <a:effectLst/>
                <a:highlight>
                  <a:srgbClr val="FFFFFF"/>
                </a:highlight>
                <a:ea typeface="Calibri" panose="020F0502020204030204" pitchFamily="34" charset="0"/>
                <a:cs typeface="Calibri" panose="020F0502020204030204" pitchFamily="34" charset="0"/>
              </a:rPr>
              <a:t>develop rules for the IRP that “conform with international arbitration norms and are streamlined, easy to understand and apply fairly to all parties”. </a:t>
            </a:r>
            <a:endParaRPr lang="en-US" sz="1600" dirty="0">
              <a:solidFill>
                <a:srgbClr val="333333"/>
              </a:solidFill>
              <a:effectLst/>
              <a:highlight>
                <a:srgbClr val="FFFFFF"/>
              </a:highlight>
              <a:ea typeface="Calibri" panose="020F0502020204030204" pitchFamily="34" charset="0"/>
              <a:cs typeface="Calibri" panose="020F0502020204030204" pitchFamily="34" charset="0"/>
            </a:endParaRPr>
          </a:p>
          <a:p>
            <a:pPr marL="285750" indent="-285750">
              <a:lnSpc>
                <a:spcPct val="107000"/>
              </a:lnSpc>
              <a:spcAft>
                <a:spcPts val="800"/>
              </a:spcAft>
              <a:buFont typeface="Arial" panose="020B0604020202020204" pitchFamily="34" charset="0"/>
              <a:buChar char="•"/>
            </a:pPr>
            <a:r>
              <a:rPr lang="en-US" sz="1600" dirty="0">
                <a:solidFill>
                  <a:srgbClr val="333333"/>
                </a:solidFill>
                <a:effectLst/>
                <a:highlight>
                  <a:srgbClr val="FFFFFF"/>
                </a:highlight>
                <a:ea typeface="Calibri" panose="020F0502020204030204" pitchFamily="34" charset="0"/>
              </a:rPr>
              <a:t>Amendment of ICANN’s Bylaws, as a result of the IANA Transition and work of the CCWG-Accountability, made changes to the IRP.  IRP-IOT was convened to review and revise the IRP Supplementary Procedures</a:t>
            </a:r>
            <a:r>
              <a:rPr lang="en-US" sz="1600" dirty="0">
                <a:effectLst/>
                <a:ea typeface="Calibri" panose="020F0502020204030204" pitchFamily="34" charset="0"/>
              </a:rPr>
              <a:t>.</a:t>
            </a:r>
            <a:r>
              <a:rPr lang="en-US" sz="1600" dirty="0">
                <a:solidFill>
                  <a:srgbClr val="333333"/>
                </a:solidFill>
                <a:effectLst/>
                <a:highlight>
                  <a:srgbClr val="FFFFFF"/>
                </a:highlight>
                <a:ea typeface="Calibri" panose="020F0502020204030204" pitchFamily="34" charset="0"/>
              </a:rPr>
              <a:t>  </a:t>
            </a:r>
          </a:p>
          <a:p>
            <a:pPr marL="285750" indent="-285750">
              <a:lnSpc>
                <a:spcPct val="107000"/>
              </a:lnSpc>
              <a:spcAft>
                <a:spcPts val="800"/>
              </a:spcAft>
              <a:buFont typeface="Arial" panose="020B0604020202020204" pitchFamily="34" charset="0"/>
              <a:buChar char="•"/>
            </a:pPr>
            <a:r>
              <a:rPr lang="en-US" sz="1600" dirty="0">
                <a:solidFill>
                  <a:srgbClr val="333333"/>
                </a:solidFill>
                <a:highlight>
                  <a:srgbClr val="FFFFFF"/>
                </a:highlight>
                <a:ea typeface="Calibri" panose="020F0502020204030204" pitchFamily="34" charset="0"/>
              </a:rPr>
              <a:t>“Supplementary” because they supplement general arbitration rules of IRP Provider, the ICDR.</a:t>
            </a:r>
            <a:endParaRPr lang="en-CA" sz="1600" dirty="0">
              <a:effectLst/>
              <a:ea typeface="Calibri" panose="020F0502020204030204" pitchFamily="34" charset="0"/>
            </a:endParaRPr>
          </a:p>
          <a:p>
            <a:pPr marL="285750" indent="-285750">
              <a:lnSpc>
                <a:spcPct val="107000"/>
              </a:lnSpc>
              <a:spcAft>
                <a:spcPts val="800"/>
              </a:spcAft>
              <a:buFont typeface="Arial" panose="020B0604020202020204" pitchFamily="34" charset="0"/>
              <a:buChar char="•"/>
            </a:pPr>
            <a:r>
              <a:rPr lang="en-US" sz="1600" dirty="0">
                <a:solidFill>
                  <a:srgbClr val="333333"/>
                </a:solidFill>
                <a:effectLst/>
                <a:highlight>
                  <a:srgbClr val="FFFFFF"/>
                </a:highlight>
                <a:ea typeface="Calibri" panose="020F0502020204030204" pitchFamily="34" charset="0"/>
              </a:rPr>
              <a:t>Between 2016 and 2019: first iteration of the IRP-IOT worked to develop draft IRP Supplementary Procedures and held two public consultations.</a:t>
            </a:r>
            <a:endParaRPr lang="en-CA" sz="1600" dirty="0">
              <a:solidFill>
                <a:srgbClr val="333333"/>
              </a:solidFill>
              <a:highlight>
                <a:srgbClr val="FFFFFF"/>
              </a:highlight>
              <a:ea typeface="Calibri" panose="020F0502020204030204" pitchFamily="34" charset="0"/>
            </a:endParaRPr>
          </a:p>
          <a:p>
            <a:pPr marL="285750" indent="-285750">
              <a:lnSpc>
                <a:spcPct val="107000"/>
              </a:lnSpc>
              <a:spcAft>
                <a:spcPts val="800"/>
              </a:spcAft>
              <a:buFont typeface="Arial" panose="020B0604020202020204" pitchFamily="34" charset="0"/>
              <a:buChar char="•"/>
            </a:pPr>
            <a:r>
              <a:rPr lang="en-US" sz="1600" dirty="0">
                <a:effectLst/>
                <a:ea typeface="Calibri" panose="020F0502020204030204" pitchFamily="34" charset="0"/>
              </a:rPr>
              <a:t>October 2018: ICANN Board adopted the Interim IRP Supplementary Procedures.</a:t>
            </a:r>
          </a:p>
          <a:p>
            <a:pPr marL="285750" indent="-285750">
              <a:lnSpc>
                <a:spcPct val="107000"/>
              </a:lnSpc>
              <a:spcAft>
                <a:spcPts val="800"/>
              </a:spcAft>
              <a:buFont typeface="Arial" panose="020B0604020202020204" pitchFamily="34" charset="0"/>
              <a:buChar char="•"/>
            </a:pPr>
            <a:r>
              <a:rPr lang="en-US" sz="1600" dirty="0">
                <a:effectLst/>
                <a:ea typeface="Calibri" panose="020F0502020204030204" pitchFamily="34" charset="0"/>
              </a:rPr>
              <a:t>January 2020: IRP-IOT was reconvened with additional volunteers</a:t>
            </a:r>
            <a:endParaRPr lang="en-CA" sz="1600" dirty="0">
              <a:effectLst/>
              <a:ea typeface="Calibri" panose="020F0502020204030204" pitchFamily="34" charset="0"/>
            </a:endParaRPr>
          </a:p>
          <a:p>
            <a:endParaRPr lang="en-GB" dirty="0"/>
          </a:p>
        </p:txBody>
      </p:sp>
      <p:sp>
        <p:nvSpPr>
          <p:cNvPr id="6" name="Slide Number Placeholder 5">
            <a:extLst>
              <a:ext uri="{FF2B5EF4-FFF2-40B4-BE49-F238E27FC236}">
                <a16:creationId xmlns:a16="http://schemas.microsoft.com/office/drawing/2014/main" id="{73C70AB2-50A6-2895-9603-8FD9DFC251F5}"/>
              </a:ext>
            </a:extLst>
          </p:cNvPr>
          <p:cNvSpPr>
            <a:spLocks noGrp="1"/>
          </p:cNvSpPr>
          <p:nvPr>
            <p:ph type="sldNum" sz="quarter" idx="12"/>
          </p:nvPr>
        </p:nvSpPr>
        <p:spPr/>
        <p:txBody>
          <a:bodyPr/>
          <a:lstStyle/>
          <a:p>
            <a:fld id="{F53F4635-328A-4942-B933-9316327A6A92}" type="slidenum">
              <a:rPr lang="en-US" smtClean="0"/>
              <a:t>3</a:t>
            </a:fld>
            <a:endParaRPr lang="en-US"/>
          </a:p>
        </p:txBody>
      </p:sp>
    </p:spTree>
    <p:extLst>
      <p:ext uri="{BB962C8B-B14F-4D97-AF65-F5344CB8AC3E}">
        <p14:creationId xmlns:p14="http://schemas.microsoft.com/office/powerpoint/2010/main" val="13573916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EA1184-58C2-65A8-010C-14B763E5E83A}"/>
              </a:ext>
            </a:extLst>
          </p:cNvPr>
          <p:cNvSpPr>
            <a:spLocks noGrp="1"/>
          </p:cNvSpPr>
          <p:nvPr>
            <p:ph type="title"/>
          </p:nvPr>
        </p:nvSpPr>
        <p:spPr>
          <a:xfrm>
            <a:off x="457200" y="205979"/>
            <a:ext cx="6036197" cy="857250"/>
          </a:xfrm>
        </p:spPr>
        <p:txBody>
          <a:bodyPr>
            <a:normAutofit/>
          </a:bodyPr>
          <a:lstStyle/>
          <a:p>
            <a:pPr algn="l"/>
            <a:r>
              <a:rPr lang="en-GB" sz="2400" b="1" dirty="0"/>
              <a:t>Upcoming Public Comment Opportunity</a:t>
            </a:r>
          </a:p>
        </p:txBody>
      </p:sp>
      <p:pic>
        <p:nvPicPr>
          <p:cNvPr id="3" name="Picture 2">
            <a:extLst>
              <a:ext uri="{FF2B5EF4-FFF2-40B4-BE49-F238E27FC236}">
                <a16:creationId xmlns:a16="http://schemas.microsoft.com/office/drawing/2014/main" id="{EC4A2BC0-1F97-7715-EAFC-1652104A0214}"/>
              </a:ext>
            </a:extLst>
          </p:cNvPr>
          <p:cNvPicPr>
            <a:picLocks noChangeAspect="1"/>
          </p:cNvPicPr>
          <p:nvPr/>
        </p:nvPicPr>
        <p:blipFill>
          <a:blip r:embed="rId2" cstate="screen">
            <a:extLst>
              <a:ext uri="{28A0092B-C50C-407E-A947-70E740481C1C}">
                <a14:useLocalDpi xmlns:a14="http://schemas.microsoft.com/office/drawing/2010/main"/>
              </a:ext>
            </a:extLst>
          </a:blip>
          <a:srcRect/>
          <a:stretch/>
        </p:blipFill>
        <p:spPr>
          <a:xfrm>
            <a:off x="6694415" y="205979"/>
            <a:ext cx="2080843" cy="562390"/>
          </a:xfrm>
          <a:prstGeom prst="rect">
            <a:avLst/>
          </a:prstGeom>
        </p:spPr>
      </p:pic>
      <p:sp>
        <p:nvSpPr>
          <p:cNvPr id="5" name="TextBox 4">
            <a:extLst>
              <a:ext uri="{FF2B5EF4-FFF2-40B4-BE49-F238E27FC236}">
                <a16:creationId xmlns:a16="http://schemas.microsoft.com/office/drawing/2014/main" id="{B071D598-6EB7-3781-C1F8-AB2921800E61}"/>
              </a:ext>
            </a:extLst>
          </p:cNvPr>
          <p:cNvSpPr txBox="1"/>
          <p:nvPr/>
        </p:nvSpPr>
        <p:spPr>
          <a:xfrm>
            <a:off x="392426" y="997734"/>
            <a:ext cx="8183301" cy="3850349"/>
          </a:xfrm>
          <a:prstGeom prst="rect">
            <a:avLst/>
          </a:prstGeom>
          <a:noFill/>
        </p:spPr>
        <p:txBody>
          <a:bodyPr wrap="square" rtlCol="0">
            <a:spAutoFit/>
          </a:bodyPr>
          <a:lstStyle/>
          <a:p>
            <a:pPr marL="285750" indent="-285750">
              <a:lnSpc>
                <a:spcPct val="107000"/>
              </a:lnSpc>
              <a:spcAft>
                <a:spcPts val="800"/>
              </a:spcAft>
              <a:buFont typeface="Arial" panose="020B0604020202020204" pitchFamily="34" charset="0"/>
              <a:buChar char="•"/>
            </a:pPr>
            <a:r>
              <a:rPr lang="en-US" sz="1600" dirty="0">
                <a:ea typeface="Calibri" panose="020F0502020204030204" pitchFamily="34" charset="0"/>
                <a:cs typeface="Calibri" panose="020F0502020204030204" pitchFamily="34" charset="0"/>
              </a:rPr>
              <a:t>Reconstituted IRP-IOT has prioritized continuing to update the Supplementary rules as its first objective, in particular:</a:t>
            </a:r>
          </a:p>
          <a:p>
            <a:pPr marL="742950" lvl="1" indent="-285750">
              <a:lnSpc>
                <a:spcPct val="107000"/>
              </a:lnSpc>
              <a:spcAft>
                <a:spcPts val="800"/>
              </a:spcAft>
              <a:buFont typeface="Arial" panose="020B0604020202020204" pitchFamily="34" charset="0"/>
              <a:buChar char="•"/>
            </a:pPr>
            <a:r>
              <a:rPr lang="en-US" sz="1600" dirty="0">
                <a:solidFill>
                  <a:srgbClr val="333333"/>
                </a:solidFill>
                <a:effectLst/>
                <a:highlight>
                  <a:srgbClr val="FFFFFF"/>
                </a:highlight>
                <a:ea typeface="Calibri" panose="020F0502020204030204" pitchFamily="34" charset="0"/>
                <a:cs typeface="Calibri" panose="020F0502020204030204" pitchFamily="34" charset="0"/>
              </a:rPr>
              <a:t>addressing the input from the Second Public Consultation, and </a:t>
            </a:r>
          </a:p>
          <a:p>
            <a:pPr marL="742950" lvl="1" indent="-285750">
              <a:lnSpc>
                <a:spcPct val="107000"/>
              </a:lnSpc>
              <a:spcAft>
                <a:spcPts val="800"/>
              </a:spcAft>
              <a:buFont typeface="Arial" panose="020B0604020202020204" pitchFamily="34" charset="0"/>
              <a:buChar char="•"/>
            </a:pPr>
            <a:r>
              <a:rPr lang="en-US" sz="1600" dirty="0">
                <a:solidFill>
                  <a:srgbClr val="333333"/>
                </a:solidFill>
                <a:effectLst/>
                <a:highlight>
                  <a:srgbClr val="FFFFFF"/>
                </a:highlight>
                <a:ea typeface="Calibri" panose="020F0502020204030204" pitchFamily="34" charset="0"/>
                <a:cs typeface="Calibri" panose="020F0502020204030204" pitchFamily="34" charset="0"/>
              </a:rPr>
              <a:t>feedback from IRP users about specific challenges.</a:t>
            </a:r>
            <a:endParaRPr lang="en-US" sz="1600" dirty="0">
              <a:ea typeface="Calibri" panose="020F0502020204030204" pitchFamily="34" charset="0"/>
              <a:cs typeface="Calibri" panose="020F0502020204030204" pitchFamily="34" charset="0"/>
            </a:endParaRPr>
          </a:p>
          <a:p>
            <a:pPr marL="285750" indent="-285750">
              <a:lnSpc>
                <a:spcPct val="107000"/>
              </a:lnSpc>
              <a:spcAft>
                <a:spcPts val="800"/>
              </a:spcAft>
              <a:buFont typeface="Arial" panose="020B0604020202020204" pitchFamily="34" charset="0"/>
              <a:buChar char="•"/>
            </a:pPr>
            <a:r>
              <a:rPr lang="en-US" sz="1600" dirty="0">
                <a:ea typeface="Calibri" panose="020F0502020204030204" pitchFamily="34" charset="0"/>
                <a:cs typeface="Calibri" panose="020F0502020204030204" pitchFamily="34" charset="0"/>
              </a:rPr>
              <a:t>Sharing our proposals, which will go out for public comment shortly after this meeting.</a:t>
            </a:r>
          </a:p>
          <a:p>
            <a:pPr marL="285750" indent="-285750">
              <a:lnSpc>
                <a:spcPct val="107000"/>
              </a:lnSpc>
              <a:spcAft>
                <a:spcPts val="800"/>
              </a:spcAft>
              <a:buFont typeface="Arial" panose="020B0604020202020204" pitchFamily="34" charset="0"/>
              <a:buChar char="•"/>
            </a:pPr>
            <a:r>
              <a:rPr lang="en-US" sz="1600" dirty="0">
                <a:ea typeface="Calibri" panose="020F0502020204030204" pitchFamily="34" charset="0"/>
                <a:cs typeface="Calibri" panose="020F0502020204030204" pitchFamily="34" charset="0"/>
              </a:rPr>
              <a:t>The changes proposed are the result of significant, and at times challenging, work over the past three and a half years, and represent compromises by all members.</a:t>
            </a:r>
          </a:p>
          <a:p>
            <a:pPr marL="285750" indent="-285750">
              <a:lnSpc>
                <a:spcPct val="107000"/>
              </a:lnSpc>
              <a:spcAft>
                <a:spcPts val="800"/>
              </a:spcAft>
              <a:buFont typeface="Arial" panose="020B0604020202020204" pitchFamily="34" charset="0"/>
              <a:buChar char="•"/>
            </a:pPr>
            <a:r>
              <a:rPr lang="en-US" sz="1600" dirty="0">
                <a:ea typeface="Calibri" panose="020F0502020204030204" pitchFamily="34" charset="0"/>
                <a:cs typeface="Calibri" panose="020F0502020204030204" pitchFamily="34" charset="0"/>
              </a:rPr>
              <a:t>In some cases, such as Rule 4 - Time for Filing, some members of the IRP-IOT could not support the consensus but did support bringing the proposal to the community for input. </a:t>
            </a:r>
          </a:p>
          <a:p>
            <a:pPr marL="285750" indent="-285750">
              <a:lnSpc>
                <a:spcPct val="107000"/>
              </a:lnSpc>
              <a:spcAft>
                <a:spcPts val="800"/>
              </a:spcAft>
              <a:buFont typeface="Arial" panose="020B0604020202020204" pitchFamily="34" charset="0"/>
              <a:buChar char="•"/>
            </a:pPr>
            <a:r>
              <a:rPr lang="en-GB" sz="1600" dirty="0">
                <a:ea typeface="Calibri" panose="020F0502020204030204" pitchFamily="34" charset="0"/>
                <a:cs typeface="Calibri" panose="020F0502020204030204" pitchFamily="34" charset="0"/>
              </a:rPr>
              <a:t>We make a number of proposals on time limits for specific steps, and do intend to review for consistency at the end, but we welcome feedback on timings.  </a:t>
            </a:r>
          </a:p>
        </p:txBody>
      </p:sp>
      <p:sp>
        <p:nvSpPr>
          <p:cNvPr id="4" name="Slide Number Placeholder 3">
            <a:extLst>
              <a:ext uri="{FF2B5EF4-FFF2-40B4-BE49-F238E27FC236}">
                <a16:creationId xmlns:a16="http://schemas.microsoft.com/office/drawing/2014/main" id="{4DF96D90-E593-3E3A-0C58-0EA0564BFB0E}"/>
              </a:ext>
            </a:extLst>
          </p:cNvPr>
          <p:cNvSpPr>
            <a:spLocks noGrp="1"/>
          </p:cNvSpPr>
          <p:nvPr>
            <p:ph type="sldNum" sz="quarter" idx="12"/>
          </p:nvPr>
        </p:nvSpPr>
        <p:spPr/>
        <p:txBody>
          <a:bodyPr/>
          <a:lstStyle/>
          <a:p>
            <a:fld id="{F53F4635-328A-4942-B933-9316327A6A92}" type="slidenum">
              <a:rPr lang="en-US" smtClean="0"/>
              <a:t>4</a:t>
            </a:fld>
            <a:endParaRPr lang="en-US"/>
          </a:p>
        </p:txBody>
      </p:sp>
    </p:spTree>
    <p:extLst>
      <p:ext uri="{BB962C8B-B14F-4D97-AF65-F5344CB8AC3E}">
        <p14:creationId xmlns:p14="http://schemas.microsoft.com/office/powerpoint/2010/main" val="38983411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EA1184-58C2-65A8-010C-14B763E5E83A}"/>
              </a:ext>
            </a:extLst>
          </p:cNvPr>
          <p:cNvSpPr>
            <a:spLocks noGrp="1"/>
          </p:cNvSpPr>
          <p:nvPr>
            <p:ph type="title"/>
          </p:nvPr>
        </p:nvSpPr>
        <p:spPr>
          <a:xfrm>
            <a:off x="457200" y="205979"/>
            <a:ext cx="6036197" cy="857250"/>
          </a:xfrm>
        </p:spPr>
        <p:txBody>
          <a:bodyPr>
            <a:normAutofit/>
          </a:bodyPr>
          <a:lstStyle/>
          <a:p>
            <a:pPr algn="l"/>
            <a:r>
              <a:rPr lang="en-US" sz="2400" b="1" dirty="0"/>
              <a:t>Overview of the IRP-IOT’s Proposals</a:t>
            </a:r>
          </a:p>
        </p:txBody>
      </p:sp>
      <p:pic>
        <p:nvPicPr>
          <p:cNvPr id="3" name="Picture 2">
            <a:extLst>
              <a:ext uri="{FF2B5EF4-FFF2-40B4-BE49-F238E27FC236}">
                <a16:creationId xmlns:a16="http://schemas.microsoft.com/office/drawing/2014/main" id="{EC4A2BC0-1F97-7715-EAFC-1652104A0214}"/>
              </a:ext>
            </a:extLst>
          </p:cNvPr>
          <p:cNvPicPr>
            <a:picLocks noChangeAspect="1"/>
          </p:cNvPicPr>
          <p:nvPr/>
        </p:nvPicPr>
        <p:blipFill>
          <a:blip r:embed="rId2" cstate="screen">
            <a:extLst>
              <a:ext uri="{28A0092B-C50C-407E-A947-70E740481C1C}">
                <a14:useLocalDpi xmlns:a14="http://schemas.microsoft.com/office/drawing/2010/main"/>
              </a:ext>
            </a:extLst>
          </a:blip>
          <a:srcRect/>
          <a:stretch/>
        </p:blipFill>
        <p:spPr>
          <a:xfrm>
            <a:off x="6694415" y="205979"/>
            <a:ext cx="2080843" cy="562390"/>
          </a:xfrm>
          <a:prstGeom prst="rect">
            <a:avLst/>
          </a:prstGeom>
        </p:spPr>
      </p:pic>
      <p:sp>
        <p:nvSpPr>
          <p:cNvPr id="5" name="TextBox 4">
            <a:extLst>
              <a:ext uri="{FF2B5EF4-FFF2-40B4-BE49-F238E27FC236}">
                <a16:creationId xmlns:a16="http://schemas.microsoft.com/office/drawing/2014/main" id="{B071D598-6EB7-3781-C1F8-AB2921800E61}"/>
              </a:ext>
            </a:extLst>
          </p:cNvPr>
          <p:cNvSpPr txBox="1"/>
          <p:nvPr/>
        </p:nvSpPr>
        <p:spPr>
          <a:xfrm>
            <a:off x="392426" y="997734"/>
            <a:ext cx="8183301" cy="3752630"/>
          </a:xfrm>
          <a:prstGeom prst="rect">
            <a:avLst/>
          </a:prstGeom>
          <a:noFill/>
        </p:spPr>
        <p:txBody>
          <a:bodyPr wrap="square" rtlCol="0">
            <a:spAutoFit/>
          </a:bodyPr>
          <a:lstStyle/>
          <a:p>
            <a:pPr marL="285750" indent="-285750">
              <a:lnSpc>
                <a:spcPct val="107000"/>
              </a:lnSpc>
              <a:spcAft>
                <a:spcPts val="800"/>
              </a:spcAft>
              <a:buFont typeface="Arial" panose="020B0604020202020204" pitchFamily="34" charset="0"/>
              <a:buChar char="•"/>
            </a:pPr>
            <a:r>
              <a:rPr lang="en-US" dirty="0"/>
              <a:t>Rule 3 - Panel selection</a:t>
            </a:r>
          </a:p>
          <a:p>
            <a:pPr marL="285750" indent="-285750">
              <a:lnSpc>
                <a:spcPct val="107000"/>
              </a:lnSpc>
              <a:spcAft>
                <a:spcPts val="800"/>
              </a:spcAft>
              <a:buFont typeface="Arial" panose="020B0604020202020204" pitchFamily="34" charset="0"/>
              <a:buChar char="•"/>
            </a:pPr>
            <a:r>
              <a:rPr lang="en-US" dirty="0"/>
              <a:t>Rule 4 - Time for Filing, including:</a:t>
            </a:r>
          </a:p>
          <a:p>
            <a:pPr marL="742950" lvl="1" indent="-285750">
              <a:lnSpc>
                <a:spcPct val="107000"/>
              </a:lnSpc>
              <a:spcAft>
                <a:spcPts val="800"/>
              </a:spcAft>
              <a:buFont typeface="Arial" panose="020B0604020202020204" pitchFamily="34" charset="0"/>
              <a:buChar char="•"/>
            </a:pPr>
            <a:r>
              <a:rPr lang="en-US" dirty="0"/>
              <a:t>4A – Initiation of an IRP</a:t>
            </a:r>
          </a:p>
          <a:p>
            <a:pPr marL="742950" lvl="1" indent="-285750">
              <a:lnSpc>
                <a:spcPct val="107000"/>
              </a:lnSpc>
              <a:spcAft>
                <a:spcPts val="800"/>
              </a:spcAft>
              <a:buFont typeface="Arial" panose="020B0604020202020204" pitchFamily="34" charset="0"/>
              <a:buChar char="•"/>
            </a:pPr>
            <a:r>
              <a:rPr lang="en-US" dirty="0"/>
              <a:t>4B – Time to File</a:t>
            </a:r>
          </a:p>
          <a:p>
            <a:pPr marL="742950" lvl="1" indent="-285750">
              <a:lnSpc>
                <a:spcPct val="107000"/>
              </a:lnSpc>
              <a:spcAft>
                <a:spcPts val="800"/>
              </a:spcAft>
              <a:buFont typeface="Arial" panose="020B0604020202020204" pitchFamily="34" charset="0"/>
              <a:buChar char="•"/>
            </a:pPr>
            <a:r>
              <a:rPr lang="en-US" dirty="0"/>
              <a:t>4C - Timing considerations for a Claimant to File an IRP following a Request for Reconsideration (RFR)</a:t>
            </a:r>
          </a:p>
          <a:p>
            <a:pPr marL="742950" lvl="1" indent="-285750">
              <a:lnSpc>
                <a:spcPct val="107000"/>
              </a:lnSpc>
              <a:spcAft>
                <a:spcPts val="800"/>
              </a:spcAft>
              <a:buFont typeface="Arial" panose="020B0604020202020204" pitchFamily="34" charset="0"/>
              <a:buChar char="•"/>
            </a:pPr>
            <a:r>
              <a:rPr lang="en-US" dirty="0"/>
              <a:t>4D - Limited Circumstances for Requesting Permission to File After the 24-month limit</a:t>
            </a:r>
          </a:p>
          <a:p>
            <a:pPr marL="285750" indent="-285750">
              <a:lnSpc>
                <a:spcPct val="107000"/>
              </a:lnSpc>
              <a:spcAft>
                <a:spcPts val="800"/>
              </a:spcAft>
              <a:buFont typeface="Arial" panose="020B0604020202020204" pitchFamily="34" charset="0"/>
              <a:buChar char="•"/>
            </a:pPr>
            <a:r>
              <a:rPr lang="en-US" dirty="0"/>
              <a:t>Rule 5B - Translation</a:t>
            </a:r>
          </a:p>
          <a:p>
            <a:pPr marL="285750" indent="-285750">
              <a:lnSpc>
                <a:spcPct val="107000"/>
              </a:lnSpc>
              <a:spcAft>
                <a:spcPts val="800"/>
              </a:spcAft>
              <a:buFont typeface="Arial" panose="020B0604020202020204" pitchFamily="34" charset="0"/>
              <a:buChar char="•"/>
            </a:pPr>
            <a:r>
              <a:rPr lang="en-US" dirty="0"/>
              <a:t>Rule 7 - Consolidation, Intervention and Participation as an Amicus</a:t>
            </a:r>
          </a:p>
        </p:txBody>
      </p:sp>
      <p:sp>
        <p:nvSpPr>
          <p:cNvPr id="4" name="Slide Number Placeholder 3">
            <a:extLst>
              <a:ext uri="{FF2B5EF4-FFF2-40B4-BE49-F238E27FC236}">
                <a16:creationId xmlns:a16="http://schemas.microsoft.com/office/drawing/2014/main" id="{7BF3276A-1527-7348-676E-2B0267A3BD8B}"/>
              </a:ext>
            </a:extLst>
          </p:cNvPr>
          <p:cNvSpPr>
            <a:spLocks noGrp="1"/>
          </p:cNvSpPr>
          <p:nvPr>
            <p:ph type="sldNum" sz="quarter" idx="12"/>
          </p:nvPr>
        </p:nvSpPr>
        <p:spPr/>
        <p:txBody>
          <a:bodyPr/>
          <a:lstStyle/>
          <a:p>
            <a:fld id="{F53F4635-328A-4942-B933-9316327A6A92}" type="slidenum">
              <a:rPr lang="en-US" smtClean="0"/>
              <a:t>5</a:t>
            </a:fld>
            <a:endParaRPr lang="en-US"/>
          </a:p>
        </p:txBody>
      </p:sp>
    </p:spTree>
    <p:extLst>
      <p:ext uri="{BB962C8B-B14F-4D97-AF65-F5344CB8AC3E}">
        <p14:creationId xmlns:p14="http://schemas.microsoft.com/office/powerpoint/2010/main" val="36377204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EA1184-58C2-65A8-010C-14B763E5E83A}"/>
              </a:ext>
            </a:extLst>
          </p:cNvPr>
          <p:cNvSpPr>
            <a:spLocks noGrp="1"/>
          </p:cNvSpPr>
          <p:nvPr>
            <p:ph type="title"/>
          </p:nvPr>
        </p:nvSpPr>
        <p:spPr>
          <a:xfrm>
            <a:off x="457200" y="205979"/>
            <a:ext cx="6036197" cy="857250"/>
          </a:xfrm>
        </p:spPr>
        <p:txBody>
          <a:bodyPr>
            <a:normAutofit/>
          </a:bodyPr>
          <a:lstStyle/>
          <a:p>
            <a:pPr algn="l">
              <a:lnSpc>
                <a:spcPct val="107000"/>
              </a:lnSpc>
              <a:spcAft>
                <a:spcPts val="800"/>
              </a:spcAft>
            </a:pPr>
            <a:r>
              <a:rPr lang="en-US" sz="2400" b="1" dirty="0"/>
              <a:t>Rule 3 - Panel selection</a:t>
            </a:r>
          </a:p>
        </p:txBody>
      </p:sp>
      <p:pic>
        <p:nvPicPr>
          <p:cNvPr id="3" name="Picture 2">
            <a:extLst>
              <a:ext uri="{FF2B5EF4-FFF2-40B4-BE49-F238E27FC236}">
                <a16:creationId xmlns:a16="http://schemas.microsoft.com/office/drawing/2014/main" id="{EC4A2BC0-1F97-7715-EAFC-1652104A0214}"/>
              </a:ext>
            </a:extLst>
          </p:cNvPr>
          <p:cNvPicPr>
            <a:picLocks noChangeAspect="1"/>
          </p:cNvPicPr>
          <p:nvPr/>
        </p:nvPicPr>
        <p:blipFill>
          <a:blip r:embed="rId2" cstate="screen">
            <a:extLst>
              <a:ext uri="{28A0092B-C50C-407E-A947-70E740481C1C}">
                <a14:useLocalDpi xmlns:a14="http://schemas.microsoft.com/office/drawing/2010/main"/>
              </a:ext>
            </a:extLst>
          </a:blip>
          <a:srcRect/>
          <a:stretch/>
        </p:blipFill>
        <p:spPr>
          <a:xfrm>
            <a:off x="6694415" y="205979"/>
            <a:ext cx="2080843" cy="562390"/>
          </a:xfrm>
          <a:prstGeom prst="rect">
            <a:avLst/>
          </a:prstGeom>
        </p:spPr>
      </p:pic>
      <p:sp>
        <p:nvSpPr>
          <p:cNvPr id="5" name="TextBox 4">
            <a:extLst>
              <a:ext uri="{FF2B5EF4-FFF2-40B4-BE49-F238E27FC236}">
                <a16:creationId xmlns:a16="http://schemas.microsoft.com/office/drawing/2014/main" id="{B071D598-6EB7-3781-C1F8-AB2921800E61}"/>
              </a:ext>
            </a:extLst>
          </p:cNvPr>
          <p:cNvSpPr txBox="1"/>
          <p:nvPr/>
        </p:nvSpPr>
        <p:spPr>
          <a:xfrm>
            <a:off x="392426" y="997734"/>
            <a:ext cx="8183301" cy="4144404"/>
          </a:xfrm>
          <a:prstGeom prst="rect">
            <a:avLst/>
          </a:prstGeom>
          <a:noFill/>
        </p:spPr>
        <p:txBody>
          <a:bodyPr wrap="square" rtlCol="0">
            <a:spAutoFit/>
          </a:bodyPr>
          <a:lstStyle/>
          <a:p>
            <a:pPr marL="285750" indent="-285750">
              <a:lnSpc>
                <a:spcPct val="107000"/>
              </a:lnSpc>
              <a:spcAft>
                <a:spcPts val="800"/>
              </a:spcAft>
              <a:buFont typeface="Arial" panose="020B0604020202020204" pitchFamily="34" charset="0"/>
              <a:buChar char="•"/>
            </a:pPr>
            <a:r>
              <a:rPr lang="en-US" sz="1600" dirty="0"/>
              <a:t>The Current Rule 3 in the Interim Supplementary Procedures (ISP) is a single paragraph which addresses appointment of Panelists from the Standing Panel, conflicts of interest, and Panelist appointment where there is no Standing Panel.  </a:t>
            </a:r>
          </a:p>
          <a:p>
            <a:pPr marL="285750" indent="-285750">
              <a:lnSpc>
                <a:spcPct val="107000"/>
              </a:lnSpc>
              <a:spcAft>
                <a:spcPts val="800"/>
              </a:spcAft>
              <a:buFont typeface="Arial" panose="020B0604020202020204" pitchFamily="34" charset="0"/>
              <a:buChar char="•"/>
            </a:pPr>
            <a:r>
              <a:rPr lang="en-US" sz="1600" dirty="0"/>
              <a:t>The IOT is proposing to expand on this section for greater readability and clarity.  </a:t>
            </a:r>
          </a:p>
          <a:p>
            <a:pPr marL="285750" indent="-285750">
              <a:lnSpc>
                <a:spcPct val="107000"/>
              </a:lnSpc>
              <a:spcAft>
                <a:spcPts val="800"/>
              </a:spcAft>
              <a:buFont typeface="Arial" panose="020B0604020202020204" pitchFamily="34" charset="0"/>
              <a:buChar char="•"/>
            </a:pPr>
            <a:r>
              <a:rPr lang="en-US" sz="1600" dirty="0"/>
              <a:t>Applying time limits to these various elements.</a:t>
            </a:r>
          </a:p>
          <a:p>
            <a:pPr marL="285750" indent="-285750">
              <a:lnSpc>
                <a:spcPct val="107000"/>
              </a:lnSpc>
              <a:spcAft>
                <a:spcPts val="800"/>
              </a:spcAft>
              <a:buFont typeface="Arial" panose="020B0604020202020204" pitchFamily="34" charset="0"/>
              <a:buChar char="•"/>
            </a:pPr>
            <a:r>
              <a:rPr lang="en-US" sz="1600" dirty="0"/>
              <a:t>Addressing the process where there is a delay in appointing Panelists</a:t>
            </a:r>
          </a:p>
          <a:p>
            <a:pPr marL="285750" indent="-285750">
              <a:lnSpc>
                <a:spcPct val="107000"/>
              </a:lnSpc>
              <a:spcAft>
                <a:spcPts val="800"/>
              </a:spcAft>
              <a:buFont typeface="Arial" panose="020B0604020202020204" pitchFamily="34" charset="0"/>
              <a:buChar char="•"/>
            </a:pPr>
            <a:r>
              <a:rPr lang="en-US" sz="1600" dirty="0"/>
              <a:t>Addressing the possibility envisaged under the Bylaws that the Standing Panel might lack capacity, albeit that this is expected to be a rare occurrence. Much of the discussion </a:t>
            </a:r>
            <a:r>
              <a:rPr lang="en-US" sz="1600" dirty="0" err="1"/>
              <a:t>centred</a:t>
            </a:r>
            <a:r>
              <a:rPr lang="en-US" sz="1600" dirty="0"/>
              <a:t> on this.</a:t>
            </a:r>
          </a:p>
          <a:p>
            <a:pPr marL="285750" indent="-285750">
              <a:lnSpc>
                <a:spcPct val="107000"/>
              </a:lnSpc>
              <a:spcAft>
                <a:spcPts val="800"/>
              </a:spcAft>
              <a:buFont typeface="Arial" panose="020B0604020202020204" pitchFamily="34" charset="0"/>
              <a:buChar char="•"/>
            </a:pPr>
            <a:r>
              <a:rPr lang="en-US" sz="1600" dirty="0"/>
              <a:t>Expanding provisions on conflict of interest to ensure a duty to disclose both at appointment and as an ongoing obligation, both actual conflicts and circumstances giving the appearance of conflict.</a:t>
            </a:r>
          </a:p>
          <a:p>
            <a:pPr marL="285750" indent="-285750">
              <a:lnSpc>
                <a:spcPct val="107000"/>
              </a:lnSpc>
              <a:spcAft>
                <a:spcPts val="800"/>
              </a:spcAft>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02BBD0FB-0F8A-FB43-D928-8F82C3B1E33B}"/>
              </a:ext>
            </a:extLst>
          </p:cNvPr>
          <p:cNvSpPr>
            <a:spLocks noGrp="1"/>
          </p:cNvSpPr>
          <p:nvPr>
            <p:ph type="sldNum" sz="quarter" idx="12"/>
          </p:nvPr>
        </p:nvSpPr>
        <p:spPr/>
        <p:txBody>
          <a:bodyPr/>
          <a:lstStyle/>
          <a:p>
            <a:fld id="{F53F4635-328A-4942-B933-9316327A6A92}" type="slidenum">
              <a:rPr lang="en-US" smtClean="0"/>
              <a:t>6</a:t>
            </a:fld>
            <a:endParaRPr lang="en-US"/>
          </a:p>
        </p:txBody>
      </p:sp>
    </p:spTree>
    <p:extLst>
      <p:ext uri="{BB962C8B-B14F-4D97-AF65-F5344CB8AC3E}">
        <p14:creationId xmlns:p14="http://schemas.microsoft.com/office/powerpoint/2010/main" val="29482640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EA1184-58C2-65A8-010C-14B763E5E83A}"/>
              </a:ext>
            </a:extLst>
          </p:cNvPr>
          <p:cNvSpPr>
            <a:spLocks noGrp="1"/>
          </p:cNvSpPr>
          <p:nvPr>
            <p:ph type="title"/>
          </p:nvPr>
        </p:nvSpPr>
        <p:spPr>
          <a:xfrm>
            <a:off x="457200" y="205979"/>
            <a:ext cx="6036197" cy="857250"/>
          </a:xfrm>
        </p:spPr>
        <p:txBody>
          <a:bodyPr>
            <a:normAutofit/>
          </a:bodyPr>
          <a:lstStyle/>
          <a:p>
            <a:pPr algn="l">
              <a:lnSpc>
                <a:spcPct val="107000"/>
              </a:lnSpc>
              <a:spcAft>
                <a:spcPts val="800"/>
              </a:spcAft>
            </a:pPr>
            <a:r>
              <a:rPr lang="en-US" sz="2400" b="1" dirty="0"/>
              <a:t>4A – Initiation of an IRP</a:t>
            </a:r>
          </a:p>
        </p:txBody>
      </p:sp>
      <p:pic>
        <p:nvPicPr>
          <p:cNvPr id="3" name="Picture 2">
            <a:extLst>
              <a:ext uri="{FF2B5EF4-FFF2-40B4-BE49-F238E27FC236}">
                <a16:creationId xmlns:a16="http://schemas.microsoft.com/office/drawing/2014/main" id="{EC4A2BC0-1F97-7715-EAFC-1652104A0214}"/>
              </a:ext>
            </a:extLst>
          </p:cNvPr>
          <p:cNvPicPr>
            <a:picLocks noChangeAspect="1"/>
          </p:cNvPicPr>
          <p:nvPr/>
        </p:nvPicPr>
        <p:blipFill>
          <a:blip r:embed="rId2" cstate="screen">
            <a:extLst>
              <a:ext uri="{28A0092B-C50C-407E-A947-70E740481C1C}">
                <a14:useLocalDpi xmlns:a14="http://schemas.microsoft.com/office/drawing/2010/main"/>
              </a:ext>
            </a:extLst>
          </a:blip>
          <a:srcRect/>
          <a:stretch/>
        </p:blipFill>
        <p:spPr>
          <a:xfrm>
            <a:off x="6694415" y="205979"/>
            <a:ext cx="2080843" cy="562390"/>
          </a:xfrm>
          <a:prstGeom prst="rect">
            <a:avLst/>
          </a:prstGeom>
        </p:spPr>
      </p:pic>
      <p:sp>
        <p:nvSpPr>
          <p:cNvPr id="5" name="TextBox 4">
            <a:extLst>
              <a:ext uri="{FF2B5EF4-FFF2-40B4-BE49-F238E27FC236}">
                <a16:creationId xmlns:a16="http://schemas.microsoft.com/office/drawing/2014/main" id="{B071D598-6EB7-3781-C1F8-AB2921800E61}"/>
              </a:ext>
            </a:extLst>
          </p:cNvPr>
          <p:cNvSpPr txBox="1"/>
          <p:nvPr/>
        </p:nvSpPr>
        <p:spPr>
          <a:xfrm>
            <a:off x="392426" y="997734"/>
            <a:ext cx="8183301" cy="4147802"/>
          </a:xfrm>
          <a:prstGeom prst="rect">
            <a:avLst/>
          </a:prstGeom>
          <a:noFill/>
        </p:spPr>
        <p:txBody>
          <a:bodyPr wrap="square" rtlCol="0">
            <a:spAutoFit/>
          </a:bodyPr>
          <a:lstStyle/>
          <a:p>
            <a:pPr marL="285750" indent="-285750">
              <a:lnSpc>
                <a:spcPct val="107000"/>
              </a:lnSpc>
              <a:spcAft>
                <a:spcPts val="800"/>
              </a:spcAft>
              <a:buFont typeface="Arial" panose="020B0604020202020204" pitchFamily="34" charset="0"/>
              <a:buChar char="•"/>
            </a:pPr>
            <a:r>
              <a:rPr lang="en-US" sz="1500" dirty="0"/>
              <a:t>The IOT is proposing a significant expansion of this section to clearly specify what costs should be paid by whom and when.</a:t>
            </a:r>
          </a:p>
          <a:p>
            <a:pPr marL="285750" indent="-285750">
              <a:lnSpc>
                <a:spcPct val="107000"/>
              </a:lnSpc>
              <a:spcAft>
                <a:spcPts val="800"/>
              </a:spcAft>
              <a:buFont typeface="Arial" panose="020B0604020202020204" pitchFamily="34" charset="0"/>
              <a:buChar char="•"/>
            </a:pPr>
            <a:r>
              <a:rPr lang="en-US" sz="1500" dirty="0"/>
              <a:t>In doing so, we considered the Bylaws language regarding where the costs of the IRP proceedings lie, together with recent IRP panel decisions applying these principles.</a:t>
            </a:r>
          </a:p>
          <a:p>
            <a:pPr marL="285750" indent="-285750">
              <a:lnSpc>
                <a:spcPct val="107000"/>
              </a:lnSpc>
              <a:spcAft>
                <a:spcPts val="800"/>
              </a:spcAft>
              <a:buFont typeface="Arial" panose="020B0604020202020204" pitchFamily="34" charset="0"/>
              <a:buChar char="•"/>
            </a:pPr>
            <a:r>
              <a:rPr lang="en-US" sz="1500" dirty="0"/>
              <a:t>In particular, formalizes that there should be a filing fee, to serve as a gate to frivolous/vexatious claims but without being so high as to be chilling, recoverable from ICANN at the IRP conclusion. </a:t>
            </a:r>
          </a:p>
          <a:p>
            <a:pPr marL="285750" indent="-285750">
              <a:lnSpc>
                <a:spcPct val="107000"/>
              </a:lnSpc>
              <a:spcAft>
                <a:spcPts val="800"/>
              </a:spcAft>
              <a:buFont typeface="Arial" panose="020B0604020202020204" pitchFamily="34" charset="0"/>
              <a:buChar char="•"/>
            </a:pPr>
            <a:r>
              <a:rPr lang="en-US" sz="1500" dirty="0"/>
              <a:t>The IOT is also proposing a number of principles of Initiation which are not for these rules but should be part of the IOT’s final output. These include:</a:t>
            </a:r>
          </a:p>
          <a:p>
            <a:pPr marL="742950" lvl="1" indent="-285750">
              <a:lnSpc>
                <a:spcPct val="107000"/>
              </a:lnSpc>
              <a:spcAft>
                <a:spcPts val="800"/>
              </a:spcAft>
              <a:buFont typeface="Arial" panose="020B0604020202020204" pitchFamily="34" charset="0"/>
              <a:buChar char="•"/>
            </a:pPr>
            <a:r>
              <a:rPr lang="en-US" sz="1500" dirty="0"/>
              <a:t>Reviewing costs against a number of parameters to ensure fairness, accessibility and consistency with other similar fora.</a:t>
            </a:r>
          </a:p>
          <a:p>
            <a:pPr marL="742950" lvl="1" indent="-285750">
              <a:lnSpc>
                <a:spcPct val="107000"/>
              </a:lnSpc>
              <a:spcAft>
                <a:spcPts val="800"/>
              </a:spcAft>
              <a:buFont typeface="Arial" panose="020B0604020202020204" pitchFamily="34" charset="0"/>
              <a:buChar char="•"/>
            </a:pPr>
            <a:r>
              <a:rPr lang="en-US" sz="1500" dirty="0"/>
              <a:t>Making terminology in all IRP and ICDR documents uniform.</a:t>
            </a:r>
          </a:p>
          <a:p>
            <a:pPr marL="742950" lvl="1" indent="-285750">
              <a:lnSpc>
                <a:spcPct val="107000"/>
              </a:lnSpc>
              <a:spcAft>
                <a:spcPts val="800"/>
              </a:spcAft>
              <a:buFont typeface="Arial" panose="020B0604020202020204" pitchFamily="34" charset="0"/>
              <a:buChar char="•"/>
            </a:pPr>
            <a:r>
              <a:rPr lang="en-US" sz="1500" dirty="0"/>
              <a:t>Clarifying that the Claimant is not agreeing to be bound by those parts of the ICDR Rules and procedures which have been superseded by the ICANN IRP Rules.</a:t>
            </a:r>
          </a:p>
        </p:txBody>
      </p:sp>
      <p:sp>
        <p:nvSpPr>
          <p:cNvPr id="4" name="Slide Number Placeholder 3">
            <a:extLst>
              <a:ext uri="{FF2B5EF4-FFF2-40B4-BE49-F238E27FC236}">
                <a16:creationId xmlns:a16="http://schemas.microsoft.com/office/drawing/2014/main" id="{DB98EF0A-84AD-18F2-707F-90D505556621}"/>
              </a:ext>
            </a:extLst>
          </p:cNvPr>
          <p:cNvSpPr>
            <a:spLocks noGrp="1"/>
          </p:cNvSpPr>
          <p:nvPr>
            <p:ph type="sldNum" sz="quarter" idx="12"/>
          </p:nvPr>
        </p:nvSpPr>
        <p:spPr/>
        <p:txBody>
          <a:bodyPr/>
          <a:lstStyle/>
          <a:p>
            <a:fld id="{F53F4635-328A-4942-B933-9316327A6A92}" type="slidenum">
              <a:rPr lang="en-US" smtClean="0"/>
              <a:t>7</a:t>
            </a:fld>
            <a:endParaRPr lang="en-US" dirty="0"/>
          </a:p>
        </p:txBody>
      </p:sp>
    </p:spTree>
    <p:extLst>
      <p:ext uri="{BB962C8B-B14F-4D97-AF65-F5344CB8AC3E}">
        <p14:creationId xmlns:p14="http://schemas.microsoft.com/office/powerpoint/2010/main" val="17897863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EA1184-58C2-65A8-010C-14B763E5E83A}"/>
              </a:ext>
            </a:extLst>
          </p:cNvPr>
          <p:cNvSpPr>
            <a:spLocks noGrp="1"/>
          </p:cNvSpPr>
          <p:nvPr>
            <p:ph type="title"/>
          </p:nvPr>
        </p:nvSpPr>
        <p:spPr>
          <a:xfrm>
            <a:off x="457200" y="205979"/>
            <a:ext cx="6036197" cy="857250"/>
          </a:xfrm>
        </p:spPr>
        <p:txBody>
          <a:bodyPr>
            <a:normAutofit/>
          </a:bodyPr>
          <a:lstStyle/>
          <a:p>
            <a:pPr algn="l">
              <a:lnSpc>
                <a:spcPct val="107000"/>
              </a:lnSpc>
              <a:spcAft>
                <a:spcPts val="800"/>
              </a:spcAft>
            </a:pPr>
            <a:r>
              <a:rPr lang="en-US" sz="2400" b="1" dirty="0"/>
              <a:t>4B – Time to File</a:t>
            </a:r>
          </a:p>
        </p:txBody>
      </p:sp>
      <p:pic>
        <p:nvPicPr>
          <p:cNvPr id="3" name="Picture 2">
            <a:extLst>
              <a:ext uri="{FF2B5EF4-FFF2-40B4-BE49-F238E27FC236}">
                <a16:creationId xmlns:a16="http://schemas.microsoft.com/office/drawing/2014/main" id="{EC4A2BC0-1F97-7715-EAFC-1652104A0214}"/>
              </a:ext>
            </a:extLst>
          </p:cNvPr>
          <p:cNvPicPr>
            <a:picLocks noChangeAspect="1"/>
          </p:cNvPicPr>
          <p:nvPr/>
        </p:nvPicPr>
        <p:blipFill>
          <a:blip r:embed="rId2" cstate="screen">
            <a:extLst>
              <a:ext uri="{28A0092B-C50C-407E-A947-70E740481C1C}">
                <a14:useLocalDpi xmlns:a14="http://schemas.microsoft.com/office/drawing/2010/main"/>
              </a:ext>
            </a:extLst>
          </a:blip>
          <a:srcRect/>
          <a:stretch/>
        </p:blipFill>
        <p:spPr>
          <a:xfrm>
            <a:off x="6694415" y="205979"/>
            <a:ext cx="2080843" cy="562390"/>
          </a:xfrm>
          <a:prstGeom prst="rect">
            <a:avLst/>
          </a:prstGeom>
        </p:spPr>
      </p:pic>
      <p:sp>
        <p:nvSpPr>
          <p:cNvPr id="5" name="TextBox 4">
            <a:extLst>
              <a:ext uri="{FF2B5EF4-FFF2-40B4-BE49-F238E27FC236}">
                <a16:creationId xmlns:a16="http://schemas.microsoft.com/office/drawing/2014/main" id="{B071D598-6EB7-3781-C1F8-AB2921800E61}"/>
              </a:ext>
            </a:extLst>
          </p:cNvPr>
          <p:cNvSpPr txBox="1"/>
          <p:nvPr/>
        </p:nvSpPr>
        <p:spPr>
          <a:xfrm>
            <a:off x="392426" y="1063229"/>
            <a:ext cx="8183301" cy="4209935"/>
          </a:xfrm>
          <a:prstGeom prst="rect">
            <a:avLst/>
          </a:prstGeom>
          <a:noFill/>
        </p:spPr>
        <p:txBody>
          <a:bodyPr wrap="square" rtlCol="0">
            <a:spAutoFit/>
          </a:bodyPr>
          <a:lstStyle/>
          <a:p>
            <a:pPr marL="285750" indent="-285750">
              <a:lnSpc>
                <a:spcPct val="107000"/>
              </a:lnSpc>
              <a:spcAft>
                <a:spcPts val="800"/>
              </a:spcAft>
              <a:buFont typeface="Arial" panose="020B0604020202020204" pitchFamily="34" charset="0"/>
              <a:buChar char="•"/>
            </a:pPr>
            <a:r>
              <a:rPr lang="en-US" sz="1400" dirty="0"/>
              <a:t>Disputes challenging Board or Staff action or inaction, need to be filed within 120 days after the date on which the Claimant became aware of, or reasonably should have become aware of, being materially affected by the action being challenged in the Dispute.</a:t>
            </a:r>
          </a:p>
          <a:p>
            <a:pPr marL="285750" indent="-285750">
              <a:lnSpc>
                <a:spcPct val="107000"/>
              </a:lnSpc>
              <a:spcAft>
                <a:spcPts val="800"/>
              </a:spcAft>
              <a:buFont typeface="Arial" panose="020B0604020202020204" pitchFamily="34" charset="0"/>
              <a:buChar char="•"/>
            </a:pPr>
            <a:r>
              <a:rPr lang="en-US" sz="1400" dirty="0"/>
              <a:t>A written statement of Dispute may not be filed more than </a:t>
            </a:r>
            <a:r>
              <a:rPr lang="en-US" sz="1400" b="1" dirty="0"/>
              <a:t>24 months </a:t>
            </a:r>
            <a:r>
              <a:rPr lang="en-US" sz="1400" dirty="0"/>
              <a:t>from the date of such action or inaction being challenged in the Dispute.</a:t>
            </a:r>
          </a:p>
          <a:p>
            <a:pPr marL="742950" lvl="1" indent="-285750">
              <a:lnSpc>
                <a:spcPct val="107000"/>
              </a:lnSpc>
              <a:spcAft>
                <a:spcPts val="800"/>
              </a:spcAft>
              <a:buFont typeface="Arial" panose="020B0604020202020204" pitchFamily="34" charset="0"/>
              <a:buChar char="•"/>
            </a:pPr>
            <a:r>
              <a:rPr lang="en-US" sz="1400" dirty="0"/>
              <a:t>Interim Rules have a 12 month repose.</a:t>
            </a:r>
          </a:p>
          <a:p>
            <a:pPr marL="742950" lvl="1" indent="-285750">
              <a:lnSpc>
                <a:spcPct val="107000"/>
              </a:lnSpc>
              <a:spcAft>
                <a:spcPts val="800"/>
              </a:spcAft>
              <a:buFont typeface="Arial" panose="020B0604020202020204" pitchFamily="34" charset="0"/>
              <a:buChar char="•"/>
            </a:pPr>
            <a:r>
              <a:rPr lang="en-US" sz="1400" dirty="0"/>
              <a:t>The most difficult issue for the IOT to agree on.  Some, including during the 2</a:t>
            </a:r>
            <a:r>
              <a:rPr lang="en-US" sz="1400" baseline="30000" dirty="0"/>
              <a:t>nd</a:t>
            </a:r>
            <a:r>
              <a:rPr lang="en-US" sz="1400" dirty="0"/>
              <a:t> public comment, interpret Bylaws language as not allowing for any such repose, which could see a potential Claimant out of time before they are even aware/eligible to Claim. Others argue that ICANN cannot remain open to indefinite challenge on every decision it makes.</a:t>
            </a:r>
          </a:p>
          <a:p>
            <a:pPr marL="742950" lvl="1" indent="-285750">
              <a:lnSpc>
                <a:spcPct val="107000"/>
              </a:lnSpc>
              <a:spcAft>
                <a:spcPts val="800"/>
              </a:spcAft>
              <a:buFont typeface="Arial" panose="020B0604020202020204" pitchFamily="34" charset="0"/>
              <a:buChar char="•"/>
            </a:pPr>
            <a:r>
              <a:rPr lang="en-US" sz="1400" dirty="0"/>
              <a:t>4C and 4D were developed to give Claimants some safeguards, alongside the adoption of a repose.</a:t>
            </a:r>
          </a:p>
          <a:p>
            <a:pPr marL="285750" indent="-285750">
              <a:lnSpc>
                <a:spcPct val="107000"/>
              </a:lnSpc>
              <a:spcAft>
                <a:spcPts val="800"/>
              </a:spcAft>
              <a:buFont typeface="Arial" panose="020B0604020202020204" pitchFamily="34" charset="0"/>
              <a:buChar char="•"/>
            </a:pPr>
            <a:r>
              <a:rPr lang="en-US" sz="1400" dirty="0"/>
              <a:t>Under no circumstances may a Claimant seek to file a written statement of a Dispute more than four years after the date of the action or inaction being challenged in the Dispute.</a:t>
            </a:r>
          </a:p>
          <a:p>
            <a:pPr marL="285750" indent="-285750">
              <a:lnSpc>
                <a:spcPct val="107000"/>
              </a:lnSpc>
              <a:spcAft>
                <a:spcPts val="800"/>
              </a:spcAft>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8BB5891C-14E3-CB88-4110-4F47C39C3AAF}"/>
              </a:ext>
            </a:extLst>
          </p:cNvPr>
          <p:cNvSpPr>
            <a:spLocks noGrp="1"/>
          </p:cNvSpPr>
          <p:nvPr>
            <p:ph type="sldNum" sz="quarter" idx="12"/>
          </p:nvPr>
        </p:nvSpPr>
        <p:spPr/>
        <p:txBody>
          <a:bodyPr/>
          <a:lstStyle/>
          <a:p>
            <a:fld id="{F53F4635-328A-4942-B933-9316327A6A92}" type="slidenum">
              <a:rPr lang="en-US" smtClean="0"/>
              <a:t>8</a:t>
            </a:fld>
            <a:endParaRPr lang="en-US"/>
          </a:p>
        </p:txBody>
      </p:sp>
    </p:spTree>
    <p:extLst>
      <p:ext uri="{BB962C8B-B14F-4D97-AF65-F5344CB8AC3E}">
        <p14:creationId xmlns:p14="http://schemas.microsoft.com/office/powerpoint/2010/main" val="3115438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EA1184-58C2-65A8-010C-14B763E5E83A}"/>
              </a:ext>
            </a:extLst>
          </p:cNvPr>
          <p:cNvSpPr>
            <a:spLocks noGrp="1"/>
          </p:cNvSpPr>
          <p:nvPr>
            <p:ph type="title"/>
          </p:nvPr>
        </p:nvSpPr>
        <p:spPr>
          <a:xfrm>
            <a:off x="457200" y="205979"/>
            <a:ext cx="6036197" cy="857250"/>
          </a:xfrm>
        </p:spPr>
        <p:txBody>
          <a:bodyPr>
            <a:noAutofit/>
          </a:bodyPr>
          <a:lstStyle/>
          <a:p>
            <a:pPr algn="l">
              <a:lnSpc>
                <a:spcPct val="107000"/>
              </a:lnSpc>
              <a:spcAft>
                <a:spcPts val="800"/>
              </a:spcAft>
            </a:pPr>
            <a:r>
              <a:rPr lang="en-US" sz="2000" b="1" dirty="0"/>
              <a:t>4C - Timing considerations for a Claimant to File an IRP following a Request for Reconsideration (RFR)</a:t>
            </a:r>
          </a:p>
        </p:txBody>
      </p:sp>
      <p:pic>
        <p:nvPicPr>
          <p:cNvPr id="3" name="Picture 2">
            <a:extLst>
              <a:ext uri="{FF2B5EF4-FFF2-40B4-BE49-F238E27FC236}">
                <a16:creationId xmlns:a16="http://schemas.microsoft.com/office/drawing/2014/main" id="{EC4A2BC0-1F97-7715-EAFC-1652104A0214}"/>
              </a:ext>
            </a:extLst>
          </p:cNvPr>
          <p:cNvPicPr>
            <a:picLocks noChangeAspect="1"/>
          </p:cNvPicPr>
          <p:nvPr/>
        </p:nvPicPr>
        <p:blipFill>
          <a:blip r:embed="rId2" cstate="screen">
            <a:extLst>
              <a:ext uri="{28A0092B-C50C-407E-A947-70E740481C1C}">
                <a14:useLocalDpi xmlns:a14="http://schemas.microsoft.com/office/drawing/2010/main"/>
              </a:ext>
            </a:extLst>
          </a:blip>
          <a:srcRect/>
          <a:stretch/>
        </p:blipFill>
        <p:spPr>
          <a:xfrm>
            <a:off x="6694415" y="205979"/>
            <a:ext cx="2080843" cy="562390"/>
          </a:xfrm>
          <a:prstGeom prst="rect">
            <a:avLst/>
          </a:prstGeom>
        </p:spPr>
      </p:pic>
      <p:sp>
        <p:nvSpPr>
          <p:cNvPr id="5" name="TextBox 4">
            <a:extLst>
              <a:ext uri="{FF2B5EF4-FFF2-40B4-BE49-F238E27FC236}">
                <a16:creationId xmlns:a16="http://schemas.microsoft.com/office/drawing/2014/main" id="{B071D598-6EB7-3781-C1F8-AB2921800E61}"/>
              </a:ext>
            </a:extLst>
          </p:cNvPr>
          <p:cNvSpPr txBox="1"/>
          <p:nvPr/>
        </p:nvSpPr>
        <p:spPr>
          <a:xfrm>
            <a:off x="457200" y="1151182"/>
            <a:ext cx="8183301" cy="3638625"/>
          </a:xfrm>
          <a:prstGeom prst="rect">
            <a:avLst/>
          </a:prstGeom>
          <a:noFill/>
        </p:spPr>
        <p:txBody>
          <a:bodyPr wrap="square" rtlCol="0">
            <a:spAutoFit/>
          </a:bodyPr>
          <a:lstStyle/>
          <a:p>
            <a:pPr marL="285750" indent="-285750">
              <a:lnSpc>
                <a:spcPct val="107000"/>
              </a:lnSpc>
              <a:spcAft>
                <a:spcPts val="800"/>
              </a:spcAft>
              <a:buFont typeface="Arial" panose="020B0604020202020204" pitchFamily="34" charset="0"/>
              <a:buChar char="•"/>
            </a:pPr>
            <a:r>
              <a:rPr lang="en-US" dirty="0"/>
              <a:t>If an RFR has not wholly resolved the dispute the Claimant shall be guaranteed a minimum of 30 days in which to file an IRP after the formal conclusion of the RFR, provided the RFR was submitted within the timeframes established in Rule 4B.</a:t>
            </a:r>
          </a:p>
          <a:p>
            <a:pPr marL="285750" indent="-285750">
              <a:lnSpc>
                <a:spcPct val="107000"/>
              </a:lnSpc>
              <a:spcAft>
                <a:spcPts val="800"/>
              </a:spcAft>
              <a:buFont typeface="Arial" panose="020B0604020202020204" pitchFamily="34" charset="0"/>
              <a:buChar char="•"/>
            </a:pPr>
            <a:r>
              <a:rPr lang="en-US" dirty="0"/>
              <a:t>Proposed to address community concerns that the deadline for filing an IRP should not serve to dissuade potential claimants from using other accountability mechanisms, i.e. the RFR.</a:t>
            </a:r>
          </a:p>
          <a:p>
            <a:pPr marL="285750" indent="-285750">
              <a:lnSpc>
                <a:spcPct val="107000"/>
              </a:lnSpc>
              <a:spcAft>
                <a:spcPts val="800"/>
              </a:spcAft>
              <a:buFont typeface="Arial" panose="020B0604020202020204" pitchFamily="34" charset="0"/>
              <a:buChar char="•"/>
            </a:pPr>
            <a:r>
              <a:rPr lang="en-US" dirty="0"/>
              <a:t>A period of fixed additional time was </a:t>
            </a:r>
            <a:r>
              <a:rPr lang="en-US" dirty="0" err="1"/>
              <a:t>favoured</a:t>
            </a:r>
            <a:r>
              <a:rPr lang="en-US" dirty="0"/>
              <a:t> by the IOT as being a simpler option, rather than tolling for the time spent on the RFR.</a:t>
            </a:r>
          </a:p>
          <a:p>
            <a:pPr marL="285750" indent="-285750">
              <a:lnSpc>
                <a:spcPct val="107000"/>
              </a:lnSpc>
              <a:spcAft>
                <a:spcPts val="800"/>
              </a:spcAft>
              <a:buFont typeface="Arial" panose="020B0604020202020204" pitchFamily="34" charset="0"/>
              <a:buChar char="•"/>
            </a:pPr>
            <a:r>
              <a:rPr lang="en-US" dirty="0"/>
              <a:t>Delay caused by engaging in Cooperative Engagement Process (CEP) is not addressed here, but should be addressed in the updated CEP Rules. </a:t>
            </a:r>
          </a:p>
        </p:txBody>
      </p:sp>
      <p:sp>
        <p:nvSpPr>
          <p:cNvPr id="4" name="Slide Number Placeholder 3">
            <a:extLst>
              <a:ext uri="{FF2B5EF4-FFF2-40B4-BE49-F238E27FC236}">
                <a16:creationId xmlns:a16="http://schemas.microsoft.com/office/drawing/2014/main" id="{C852F1C6-7F08-D4C7-4421-BA4682197181}"/>
              </a:ext>
            </a:extLst>
          </p:cNvPr>
          <p:cNvSpPr>
            <a:spLocks noGrp="1"/>
          </p:cNvSpPr>
          <p:nvPr>
            <p:ph type="sldNum" sz="quarter" idx="12"/>
          </p:nvPr>
        </p:nvSpPr>
        <p:spPr/>
        <p:txBody>
          <a:bodyPr/>
          <a:lstStyle/>
          <a:p>
            <a:fld id="{F53F4635-328A-4942-B933-9316327A6A92}" type="slidenum">
              <a:rPr lang="en-US" smtClean="0"/>
              <a:t>9</a:t>
            </a:fld>
            <a:endParaRPr lang="en-US"/>
          </a:p>
        </p:txBody>
      </p:sp>
    </p:spTree>
    <p:extLst>
      <p:ext uri="{BB962C8B-B14F-4D97-AF65-F5344CB8AC3E}">
        <p14:creationId xmlns:p14="http://schemas.microsoft.com/office/powerpoint/2010/main" val="26563480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98b51ad9-2dee-4e67-8756-066868033db3">
      <Terms xmlns="http://schemas.microsoft.com/office/infopath/2007/PartnerControls"/>
    </lcf76f155ced4ddcb4097134ff3c332f>
    <TaxCatchAll xmlns="3b19b05c-5372-43e3-8367-d528de7305f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DFDE40821EA2E4F8038C198ED29FF12" ma:contentTypeVersion="18" ma:contentTypeDescription="Create a new document." ma:contentTypeScope="" ma:versionID="8b681548961ba6ca262d2e99144c4113">
  <xsd:schema xmlns:xsd="http://www.w3.org/2001/XMLSchema" xmlns:xs="http://www.w3.org/2001/XMLSchema" xmlns:p="http://schemas.microsoft.com/office/2006/metadata/properties" xmlns:ns2="98b51ad9-2dee-4e67-8756-066868033db3" xmlns:ns3="3b19b05c-5372-43e3-8367-d528de7305f3" targetNamespace="http://schemas.microsoft.com/office/2006/metadata/properties" ma:root="true" ma:fieldsID="835d63143d4e874daf7452f64802e1dc" ns2:_="" ns3:_="">
    <xsd:import namespace="98b51ad9-2dee-4e67-8756-066868033db3"/>
    <xsd:import namespace="3b19b05c-5372-43e3-8367-d528de7305f3"/>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AutoKeyPoints" minOccurs="0"/>
                <xsd:element ref="ns2:MediaServiceKeyPoints"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8b51ad9-2dee-4e67-8756-066868033db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bbfe6d38-a924-4c3c-979c-ba506913b167"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b19b05c-5372-43e3-8367-d528de7305f3"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b6bc3a30-6548-4b46-b5bf-66b3109f301f}" ma:internalName="TaxCatchAll" ma:showField="CatchAllData" ma:web="3b19b05c-5372-43e3-8367-d528de7305f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AE02C31-A217-489C-A060-9D1D25585E90}">
  <ds:schemaRefs>
    <ds:schemaRef ds:uri="http://schemas.microsoft.com/sharepoint/v3/contenttype/forms"/>
  </ds:schemaRefs>
</ds:datastoreItem>
</file>

<file path=customXml/itemProps2.xml><?xml version="1.0" encoding="utf-8"?>
<ds:datastoreItem xmlns:ds="http://schemas.openxmlformats.org/officeDocument/2006/customXml" ds:itemID="{C813AF45-3846-4D88-9FDD-AAE84942F5B7}">
  <ds:schemaRefs>
    <ds:schemaRef ds:uri="http://schemas.microsoft.com/office/2006/metadata/properties"/>
    <ds:schemaRef ds:uri="http://schemas.microsoft.com/office/infopath/2007/PartnerControls"/>
    <ds:schemaRef ds:uri="98b51ad9-2dee-4e67-8756-066868033db3"/>
    <ds:schemaRef ds:uri="3b19b05c-5372-43e3-8367-d528de7305f3"/>
  </ds:schemaRefs>
</ds:datastoreItem>
</file>

<file path=customXml/itemProps3.xml><?xml version="1.0" encoding="utf-8"?>
<ds:datastoreItem xmlns:ds="http://schemas.openxmlformats.org/officeDocument/2006/customXml" ds:itemID="{88C00431-8769-4ACF-B066-20AAAEA4F3F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8b51ad9-2dee-4e67-8756-066868033db3"/>
    <ds:schemaRef ds:uri="3b19b05c-5372-43e3-8367-d528de7305f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ICANNPowerpointMiniTemplate16x9</Template>
  <TotalTime>2146</TotalTime>
  <Words>1864</Words>
  <Application>Microsoft Office PowerPoint</Application>
  <PresentationFormat>On-screen Show (16:9)</PresentationFormat>
  <Paragraphs>127</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Aptos</vt:lpstr>
      <vt:lpstr>Arial</vt:lpstr>
      <vt:lpstr>Calibri</vt:lpstr>
      <vt:lpstr>Office Theme</vt:lpstr>
      <vt:lpstr>PowerPoint Presentation</vt:lpstr>
      <vt:lpstr>Agenda</vt:lpstr>
      <vt:lpstr>Introduction to the IRP-IOT</vt:lpstr>
      <vt:lpstr>Upcoming Public Comment Opportunity</vt:lpstr>
      <vt:lpstr>Overview of the IRP-IOT’s Proposals</vt:lpstr>
      <vt:lpstr>Rule 3 - Panel selection</vt:lpstr>
      <vt:lpstr>4A – Initiation of an IRP</vt:lpstr>
      <vt:lpstr>4B – Time to File</vt:lpstr>
      <vt:lpstr>4C - Timing considerations for a Claimant to File an IRP following a Request for Reconsideration (RFR)</vt:lpstr>
      <vt:lpstr>4D - Limited Circumstances for Requesting Permission to File After the 24-month limit</vt:lpstr>
      <vt:lpstr>Rule 5B – Translation (main points)</vt:lpstr>
      <vt:lpstr>Rule 7 - Consolidation, Intervention and Participation as an Amicus (highlights)</vt:lpstr>
      <vt:lpstr>Public Consultation and Documents</vt:lpstr>
      <vt:lpstr>Other tasks assigned to the IRP-IOT</vt:lpstr>
      <vt:lpstr>6. Questions?</vt:lpstr>
      <vt:lpstr>7. References</vt:lpstr>
      <vt:lpstr>End of Presentation</vt:lpstr>
    </vt:vector>
  </TitlesOfParts>
  <Company>ICANN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Jana Juginovic</dc:creator>
  <cp:lastModifiedBy>Susan Payne</cp:lastModifiedBy>
  <cp:revision>93</cp:revision>
  <dcterms:created xsi:type="dcterms:W3CDTF">2015-01-12T05:04:12Z</dcterms:created>
  <dcterms:modified xsi:type="dcterms:W3CDTF">2024-06-04T15:30:00Z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diaServiceImageTags">
    <vt:lpwstr/>
  </property>
  <property fmtid="{D5CDD505-2E9C-101B-9397-08002B2CF9AE}" pid="3" name="ContentTypeId">
    <vt:lpwstr>0x0101004DFDE40821EA2E4F8038C198ED29FF12</vt:lpwstr>
  </property>
</Properties>
</file>