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6BE90-A45E-43BA-9F84-456E46E63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88418-DAB2-4532-9B3A-BC7981ABA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E503C-9E0C-4682-ABFA-F6737EDDC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3983-7A9C-456F-BFA1-E31E0F20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07002-F62C-407D-9909-5F960536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9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C534-EE60-4451-9680-6D9132E37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D72C8-9459-4A69-9183-E53B947C9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96127-6030-4475-B898-92E342DA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55049-533B-48DB-A1E4-D101E9C6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00252-063D-436F-927C-ACC99D0C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2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3C467-8B6C-4928-81B6-C66691E37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1CC91-94CD-48EA-8380-7E252D1E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B41C0-1748-44C7-A2EB-A65260C0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4C843-6FCB-4582-9401-576009B6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90101-AD84-4169-9451-1C6931E1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1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C8F0-1F44-49EB-91E5-DAE68029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6D0E8-1C5A-4090-B344-E4BFB83BE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5917F-0DA3-4ACB-9912-3B562EBC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2F4D7-0E2C-4927-96EA-02AD1C8E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28CE5-853F-4243-9854-681BB71B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7325-D5AE-45FC-BB48-D7DA7FFE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4AFFE-636E-480E-8ECC-CF96DE027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C2AAD-15D7-4090-A36C-E2251E91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E1946-C6B0-4CBA-BF52-7037694F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A7723-C797-4841-A135-4C3ECA8C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66BB-BAB0-40C3-9706-79829D83A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EA5FD-D972-438C-849F-438E5007C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D5AA8-70FB-43E8-A62C-3CEA70646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D65E4-ADD1-4557-B176-404B975E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60FEF-DC60-4F33-9416-76CFB9C9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7908B-0911-4B93-BEA8-DD84FFAE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2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C9BD2-8A24-4845-984C-D4D9592C2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1399C-3D0A-4022-A4B1-5A1B7214E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9061-35F7-459D-8ED4-66FE0B713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0B753-B468-46F5-B7DA-607B6B168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43089-2005-4536-BFD5-9112677572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C42019-615B-4398-88CB-3263275C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AE288-A445-42B8-84E3-2EB75AE3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98259-1B7D-4149-8A9C-73D6D53D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4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51EC8-0399-45B5-BB89-2EEFF8BE9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42FF7-5181-4C14-A279-7F9E33EB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8EF3D-C556-49AD-9240-C19E943B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A8262-D49D-42B4-AB2B-98530CCDF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5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4CB511-FC04-430A-A529-59F7C16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A168B6-DFB7-4247-9B2A-70289982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85D63-3CEB-488B-8581-C6146897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FCA0-48BD-484C-BA2A-1D7341A8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A47B6-8BCC-4664-99FB-7721327F4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14768-CA76-470A-9CC6-B240E81BF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CBA0B-4C32-44A7-999D-8FF12A47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27E6-5F3B-44DD-BFF8-307E0041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9D530-2C94-415B-8EBD-563E5444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2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AF94-13B8-4914-9B3C-2EF264927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5EA5CC-0E67-4299-B0AC-CC935F2EE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C8A31-4867-4205-A4AC-AA22ADD3F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F1EFC-A5BD-4DCD-88F3-C0A09078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BA54B-A4C7-4BA7-BCE5-600D4948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29B00-621B-4056-BADA-05CFA1E1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8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FB98B-213D-4327-9754-DC499BFAB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4D2D9-2E66-4955-912D-E9D163F65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66A5D-E488-4E71-AD54-83DCB44BD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63A34-2CEB-44E1-AFC1-7DBD35CC155F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6CB90-ADC5-4754-83A5-90D22C50B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F2AA3-74C8-4BF4-8E3E-29E951EBD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D3AC-CCCF-4BCE-90AB-59FDDCF3E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2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tp.cdn.icann.org/en/files/name-collision/report-comments-name-collision-10jun14-e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27CBE-3085-4DCC-9898-F20432455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en-US" dirty="0"/>
              <a:t>Controlled Interruption</a:t>
            </a:r>
            <a:br>
              <a:rPr lang="en-US" dirty="0"/>
            </a:br>
            <a:r>
              <a:rPr lang="en-US" sz="4000" dirty="0"/>
              <a:t>(aka “what we did last time”)</a:t>
            </a:r>
            <a:br>
              <a:rPr lang="en-US" dirty="0"/>
            </a:br>
            <a:r>
              <a:rPr lang="en-US" dirty="0"/>
              <a:t>vs.</a:t>
            </a:r>
            <a:br>
              <a:rPr lang="en-US" dirty="0"/>
            </a:br>
            <a:r>
              <a:rPr lang="en-US" dirty="0"/>
              <a:t>Controlled Exfiltration</a:t>
            </a:r>
            <a:br>
              <a:rPr lang="en-US" dirty="0"/>
            </a:br>
            <a:r>
              <a:rPr lang="en-US" sz="4000" dirty="0"/>
              <a:t>(aka “Honeypot”)</a:t>
            </a:r>
          </a:p>
        </p:txBody>
      </p:sp>
    </p:spTree>
    <p:extLst>
      <p:ext uri="{BB962C8B-B14F-4D97-AF65-F5344CB8AC3E}">
        <p14:creationId xmlns:p14="http://schemas.microsoft.com/office/powerpoint/2010/main" val="1827684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4BAD-612F-4D6B-AE50-B676804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Yes, but SSAC recommended a honeypot… </a:t>
            </a:r>
            <a:r>
              <a:rPr lang="en-US" sz="2400" dirty="0"/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61C9-5ACB-4FD3-BAD7-517084C29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981"/>
          </a:xfrm>
        </p:spPr>
        <p:txBody>
          <a:bodyPr>
            <a:normAutofit/>
          </a:bodyPr>
          <a:lstStyle/>
          <a:p>
            <a:r>
              <a:rPr lang="en-US" sz="1800" dirty="0"/>
              <a:t>Actually, no. SAC066 Recommendation 3 merely suggests ICANN “perform an evaluation of potential notification approaches…”</a:t>
            </a:r>
          </a:p>
          <a:p>
            <a:endParaRPr lang="en-US" sz="1800" dirty="0"/>
          </a:p>
          <a:p>
            <a:r>
              <a:rPr lang="en-US" sz="1800" dirty="0"/>
              <a:t>SAC066 overstates the HTTP[S] notification benefits of a honeypot over 127/8 (honeypot notification is marginally superior in the limited HTTP[S] case)</a:t>
            </a:r>
          </a:p>
          <a:p>
            <a:endParaRPr lang="en-US" sz="1800" dirty="0"/>
          </a:p>
          <a:p>
            <a:r>
              <a:rPr lang="en-US" sz="1800" dirty="0"/>
              <a:t>SAC066 understates the non-HTTP[S] notification benefits of 127/8 over a honeypot  (127/8 notification is marginally superior in the non-HTTP[S] cases)</a:t>
            </a:r>
          </a:p>
          <a:p>
            <a:endParaRPr lang="en-US" sz="1800" dirty="0"/>
          </a:p>
          <a:p>
            <a:r>
              <a:rPr lang="en-US" sz="1800" dirty="0"/>
              <a:t>In 2014, SSAC could not have been aware of the “equity” now present in 127.0.53.53. Back then it was just a funny IP. Now it has meaning which makes it valuable for this purpose. Searching for “127.0.53.53” yields relevant/valuable front page search results in all search engines. </a:t>
            </a:r>
          </a:p>
          <a:p>
            <a:endParaRPr lang="en-US" sz="1800" dirty="0"/>
          </a:p>
          <a:p>
            <a:r>
              <a:rPr lang="en-US" sz="1800" dirty="0"/>
              <a:t>SAC066 incorrectly values “(1) Communication” and “(2) Measurability” over “(3) Minimum Harm.” “Minimum Harm” </a:t>
            </a:r>
            <a:r>
              <a:rPr lang="en-US" sz="1800" u="sng" dirty="0"/>
              <a:t>must</a:t>
            </a:r>
            <a:r>
              <a:rPr lang="en-US" sz="1800" dirty="0"/>
              <a:t> be the primary consideration.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417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4BAD-612F-4D6B-AE50-B676804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Yes, but SSAC recommended a honeypot… </a:t>
            </a:r>
            <a:r>
              <a:rPr lang="en-US" sz="2400" dirty="0"/>
              <a:t>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61C9-5ACB-4FD3-BAD7-517084C29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981"/>
          </a:xfrm>
        </p:spPr>
        <p:txBody>
          <a:bodyPr>
            <a:normAutofit/>
          </a:bodyPr>
          <a:lstStyle/>
          <a:p>
            <a:r>
              <a:rPr lang="en-US" sz="1800" dirty="0"/>
              <a:t>SAC066 minimizes the material risks concerning “privacy” and “information leakage”</a:t>
            </a:r>
          </a:p>
          <a:p>
            <a:endParaRPr lang="en-US" sz="1800" dirty="0"/>
          </a:p>
          <a:p>
            <a:r>
              <a:rPr lang="en-US" sz="1800" dirty="0"/>
              <a:t>SAC066 does not recognize the material differences between honeypots run for security research and those contemplated for this application (previous slide)</a:t>
            </a:r>
          </a:p>
          <a:p>
            <a:endParaRPr lang="en-US" sz="1800" dirty="0"/>
          </a:p>
          <a:p>
            <a:r>
              <a:rPr lang="en-US" sz="1800" dirty="0"/>
              <a:t>SAC066 is silent on the costs of a honeypot provides no cost-benefit justification of the increased costs over 127/8</a:t>
            </a:r>
          </a:p>
          <a:p>
            <a:endParaRPr lang="en-US" sz="1800" dirty="0"/>
          </a:p>
          <a:p>
            <a:r>
              <a:rPr lang="en-US" sz="1800" dirty="0"/>
              <a:t>SAC066 is silent on the reality that centralized data is vulnerable to gaming by future applicants and may be unreliable for intended purpose</a:t>
            </a:r>
          </a:p>
          <a:p>
            <a:endParaRPr lang="en-US" sz="1800" dirty="0"/>
          </a:p>
          <a:p>
            <a:r>
              <a:rPr lang="en-US" sz="1800" dirty="0"/>
              <a:t>SAC066 is silent on the regulatory obligations and risks of a honeypot. Global privacy regulation has evolved dramatically since SAC066 was written in 2014.</a:t>
            </a:r>
          </a:p>
        </p:txBody>
      </p:sp>
    </p:spTree>
    <p:extLst>
      <p:ext uri="{BB962C8B-B14F-4D97-AF65-F5344CB8AC3E}">
        <p14:creationId xmlns:p14="http://schemas.microsoft.com/office/powerpoint/2010/main" val="292851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E7C-3B31-4AEC-A15A-C449270F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 </a:t>
            </a:r>
            <a:r>
              <a:rPr lang="en-US" sz="2400" dirty="0"/>
              <a:t>(1)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828DA5-3C14-45D8-9F3B-58C5DB68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203385"/>
              </p:ext>
            </p:extLst>
          </p:nvPr>
        </p:nvGraphicFramePr>
        <p:xfrm>
          <a:off x="838200" y="1825625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88656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4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00915383"/>
                    </a:ext>
                  </a:extLst>
                </a:gridCol>
              </a:tblGrid>
              <a:tr h="3253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Interruption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Exfiltration </a:t>
                      </a:r>
                      <a:br>
                        <a:rPr lang="en-US" dirty="0"/>
                      </a:br>
                      <a:r>
                        <a:rPr lang="en-US" dirty="0"/>
                        <a:t>(aka Honeypot)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47159"/>
                  </a:ext>
                </a:extLst>
              </a:tr>
              <a:tr h="4171199">
                <a:tc>
                  <a:txBody>
                    <a:bodyPr/>
                    <a:lstStyle/>
                    <a:p>
                      <a:r>
                        <a:rPr lang="en-US" dirty="0"/>
                        <a:t>Notification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Requires “decoding” 127.0.53.53 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Largely uniform across all protocols/logs: IP is easy to search for, single-purpose, attracts attention, won’t change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Triggers failure for all protocols – breaks most things to draw attention (if no local service attached, will return RESET from all modern IP stacks, by design)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HTTP[S] superior client notification (informational web page)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Other protocols/logs: no well-known IP just some unremarkable public IP that won’t be as “known” as 127.0.53.53. May change, may be multi-purpose, certainly not as obvious to trigger inquiry.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May not trigger failure where honeypot services are provided (connection will be established, unknown things happen from there)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13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E7C-3B31-4AEC-A15A-C449270F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 </a:t>
            </a:r>
            <a:r>
              <a:rPr lang="en-US" sz="2400" dirty="0"/>
              <a:t>(2)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828DA5-3C14-45D8-9F3B-58C5DB68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024275"/>
              </p:ext>
            </p:extLst>
          </p:nvPr>
        </p:nvGraphicFramePr>
        <p:xfrm>
          <a:off x="838200" y="1825625"/>
          <a:ext cx="10515600" cy="481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88656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4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00915383"/>
                    </a:ext>
                  </a:extLst>
                </a:gridCol>
              </a:tblGrid>
              <a:tr h="3253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Interruption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Exfiltration </a:t>
                      </a:r>
                      <a:br>
                        <a:rPr lang="en-US" dirty="0"/>
                      </a:br>
                      <a:r>
                        <a:rPr lang="en-US" dirty="0"/>
                        <a:t>(aka Honeypot)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47159"/>
                  </a:ext>
                </a:extLst>
              </a:tr>
              <a:tr h="4171199">
                <a:tc>
                  <a:txBody>
                    <a:bodyPr/>
                    <a:lstStyle/>
                    <a:p>
                      <a:r>
                        <a:rPr lang="en-US" dirty="0"/>
                        <a:t>Can be blocked at firewall, logged, redirected, etc., by sophisticated enterprises and ISPs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Directly applicable to IPv6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In most cases yes, by rewriting DNS responses</a:t>
                      </a: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Possible but would require modification that is not straightforward. On the plus side, IPv6 implementations have become more predictable and robust than they were in 2014.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In most cases yes, by rewriting DNS responses and/or by leveraging the known public IP</a:t>
                      </a: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49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E7C-3B31-4AEC-A15A-C449270F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 </a:t>
            </a:r>
            <a:r>
              <a:rPr lang="en-US" sz="2400" dirty="0"/>
              <a:t>(3)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828DA5-3C14-45D8-9F3B-58C5DB68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543619"/>
              </p:ext>
            </p:extLst>
          </p:nvPr>
        </p:nvGraphicFramePr>
        <p:xfrm>
          <a:off x="838200" y="1825625"/>
          <a:ext cx="10515600" cy="481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88656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4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00915383"/>
                    </a:ext>
                  </a:extLst>
                </a:gridCol>
              </a:tblGrid>
              <a:tr h="3253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Interruption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Exfiltration </a:t>
                      </a:r>
                      <a:br>
                        <a:rPr lang="en-US" dirty="0"/>
                      </a:br>
                      <a:r>
                        <a:rPr lang="en-US" dirty="0"/>
                        <a:t>(aka Honeypot)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47159"/>
                  </a:ext>
                </a:extLst>
              </a:tr>
              <a:tr h="4171199">
                <a:tc>
                  <a:txBody>
                    <a:bodyPr/>
                    <a:lstStyle/>
                    <a:p>
                      <a:r>
                        <a:rPr lang="en-US" dirty="0"/>
                        <a:t>Centralized Data Collection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By design there is no centralized collection of data</a:t>
                      </a:r>
                    </a:p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Honeypot operator would have the ability to collect vast amounts of data from systems experiencing collisions issues</a:t>
                      </a:r>
                    </a:p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Honeypot operator possesses a long-lived list of vulnerable/misconfigured hosts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Honeypot operator has all the obligations and liabilities of holding such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5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E7C-3B31-4AEC-A15A-C449270F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 </a:t>
            </a:r>
            <a:r>
              <a:rPr lang="en-US" sz="2400" dirty="0"/>
              <a:t>(4)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828DA5-3C14-45D8-9F3B-58C5DB68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068447"/>
              </p:ext>
            </p:extLst>
          </p:nvPr>
        </p:nvGraphicFramePr>
        <p:xfrm>
          <a:off x="838200" y="1825625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88656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4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00915383"/>
                    </a:ext>
                  </a:extLst>
                </a:gridCol>
              </a:tblGrid>
              <a:tr h="3253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Interruption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Exfiltration </a:t>
                      </a:r>
                      <a:br>
                        <a:rPr lang="en-US" dirty="0"/>
                      </a:br>
                      <a:r>
                        <a:rPr lang="en-US" dirty="0"/>
                        <a:t>(aka Honeypot)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47159"/>
                  </a:ext>
                </a:extLst>
              </a:tr>
              <a:tr h="4171199">
                <a:tc>
                  <a:txBody>
                    <a:bodyPr/>
                    <a:lstStyle/>
                    <a:p>
                      <a:r>
                        <a:rPr lang="en-US" dirty="0"/>
                        <a:t>Measurement of Performance</a:t>
                      </a:r>
                      <a:br>
                        <a:rPr lang="en-US" dirty="0"/>
                      </a:br>
                      <a:r>
                        <a:rPr lang="en-US" dirty="0"/>
                        <a:t>(Improvement attributable to notification mechanism)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Ongoing data management obligation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Performance is not directly measurable. Performance is measured through second-order artifacts (e.g., posts to technical support fora). Second order artifacts are more resistant to gaming.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Does not directly provide data for additional research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Performance may be directly measurable via metrics collected at the honeypot. However, those metrics are subject to gaming and may be unreliable for intended purpose.</a:t>
                      </a:r>
                    </a:p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Directly provides data for additional research</a:t>
                      </a: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Creates data lifecycle obligation to mange, control access, vet researchers, vet projects, sanitize data,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4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E7C-3B31-4AEC-A15A-C449270F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</a:t>
            </a:r>
            <a:r>
              <a:rPr lang="en-US" sz="4400" dirty="0"/>
              <a:t> </a:t>
            </a:r>
            <a:r>
              <a:rPr lang="en-US" sz="2400" dirty="0"/>
              <a:t>(5)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828DA5-3C14-45D8-9F3B-58C5DB68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725678"/>
              </p:ext>
            </p:extLst>
          </p:nvPr>
        </p:nvGraphicFramePr>
        <p:xfrm>
          <a:off x="838200" y="1825625"/>
          <a:ext cx="10515600" cy="481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88656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4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00915383"/>
                    </a:ext>
                  </a:extLst>
                </a:gridCol>
              </a:tblGrid>
              <a:tr h="3253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Interruption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Exfiltration </a:t>
                      </a:r>
                      <a:br>
                        <a:rPr lang="en-US" dirty="0"/>
                      </a:br>
                      <a:r>
                        <a:rPr lang="en-US" dirty="0"/>
                        <a:t>(aka Honeypot)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47159"/>
                  </a:ext>
                </a:extLst>
              </a:tr>
              <a:tr h="4171199">
                <a:tc>
                  <a:txBody>
                    <a:bodyPr/>
                    <a:lstStyle/>
                    <a:p>
                      <a:r>
                        <a:rPr lang="en-US" dirty="0"/>
                        <a:t>Direct impact on security posture of the target host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Host data (possibly sensitive) transmitted over the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None. Host is no more or no less secure than they were without CI</a:t>
                      </a: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None. Use of 127/8 assures that data will not leave the 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Reduced security posture. Host is arguably less secure than they were without the honeypot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Yes. Use of public IP assures that data will leave the host and be transmitted over the Internet, possibly unencrypted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E7C-3B31-4AEC-A15A-C449270F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 </a:t>
            </a:r>
            <a:r>
              <a:rPr lang="en-US" sz="2400" dirty="0"/>
              <a:t>(6)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828DA5-3C14-45D8-9F3B-58C5DB68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794133"/>
              </p:ext>
            </p:extLst>
          </p:nvPr>
        </p:nvGraphicFramePr>
        <p:xfrm>
          <a:off x="838200" y="1825625"/>
          <a:ext cx="10515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88656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4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00915383"/>
                    </a:ext>
                  </a:extLst>
                </a:gridCol>
              </a:tblGrid>
              <a:tr h="3253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Interruption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Exfiltration </a:t>
                      </a:r>
                      <a:br>
                        <a:rPr lang="en-US" dirty="0"/>
                      </a:br>
                      <a:r>
                        <a:rPr lang="en-US" dirty="0"/>
                        <a:t>(aka Honeypot)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47159"/>
                  </a:ext>
                </a:extLst>
              </a:tr>
              <a:tr h="4171199">
                <a:tc>
                  <a:txBody>
                    <a:bodyPr/>
                    <a:lstStyle/>
                    <a:p>
                      <a:r>
                        <a:rPr lang="en-US" dirty="0"/>
                        <a:t>Privacy regulation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None. No data is requested, transmitted, caused to be transmitted, or stored.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Honeypot causes data, possibly sensitive data, to be sent to and possibly stored at the honeypot.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Under GDPR and similar frameworks, ICANN would likely become a “Data Controller” by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determining the purposes and means of the processing of data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The Honeypot Operator would likely become a “Data Processor” which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stores and processes data on behalf of the controller </a:t>
                      </a:r>
                    </a:p>
                    <a:p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i="1" dirty="0">
                          <a:solidFill>
                            <a:srgbClr val="FF0000"/>
                          </a:solidFill>
                        </a:rPr>
                        <a:t>(not a lawyer, not legal advice)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31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E7C-3B31-4AEC-A15A-C449270F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 </a:t>
            </a:r>
            <a:r>
              <a:rPr lang="en-US" sz="2400" dirty="0"/>
              <a:t>(7)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828DA5-3C14-45D8-9F3B-58C5DB68E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103243"/>
              </p:ext>
            </p:extLst>
          </p:nvPr>
        </p:nvGraphicFramePr>
        <p:xfrm>
          <a:off x="838200" y="1825625"/>
          <a:ext cx="10515600" cy="481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8865611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1045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00915383"/>
                    </a:ext>
                  </a:extLst>
                </a:gridCol>
              </a:tblGrid>
              <a:tr h="3253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Interruption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Controlled Exfiltration </a:t>
                      </a:r>
                      <a:br>
                        <a:rPr lang="en-US" dirty="0"/>
                      </a:br>
                      <a:r>
                        <a:rPr lang="en-US" dirty="0"/>
                        <a:t>(aka Honeypot)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47159"/>
                  </a:ext>
                </a:extLst>
              </a:tr>
              <a:tr h="4171199">
                <a:tc>
                  <a:txBody>
                    <a:bodyPr/>
                    <a:lstStyle/>
                    <a:p>
                      <a:r>
                        <a:rPr lang="en-US" dirty="0"/>
                        <a:t>Involvement of additional parties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Root zone changes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None</a:t>
                      </a: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As currently specified (CI run by new Registry), CI adds no additional root zone changes</a:t>
                      </a: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FF0000"/>
                          </a:solidFill>
                        </a:rPr>
                        <a:t>ICANN would need to contract with one or more honeypot operators</a:t>
                      </a:r>
                    </a:p>
                    <a:p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i="0" dirty="0">
                          <a:solidFill>
                            <a:srgbClr val="FF0000"/>
                          </a:solidFill>
                        </a:rPr>
                        <a:t>At least 2 additional changes (delegation to and away from honeypot operator, depending on exact implementation)</a:t>
                      </a:r>
                    </a:p>
                    <a:p>
                      <a:endParaRPr lang="en-US" i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i="0" dirty="0">
                          <a:solidFill>
                            <a:srgbClr val="FF0000"/>
                          </a:solidFill>
                        </a:rPr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3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48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4BAD-612F-4D6B-AE50-B6768048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Yes, but there’s lots of other honeypots…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61C9-5ACB-4FD3-BAD7-517084C29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Honeypots are not new and quite a few exist in the security research world. The contemplated collision honeypot is very different.</a:t>
            </a:r>
          </a:p>
          <a:p>
            <a:endParaRPr lang="en-US" sz="1800" dirty="0"/>
          </a:p>
          <a:p>
            <a:r>
              <a:rPr lang="en-US" sz="1800" dirty="0"/>
              <a:t>Other honeypot projects create interaction with folks suspected in Good Faith of being bad actors or traffic generated by malware.  </a:t>
            </a:r>
            <a:r>
              <a:rPr lang="en-US" sz="1800" u="sng" dirty="0"/>
              <a:t>A collision honeypot would interact with good actors.</a:t>
            </a:r>
            <a:r>
              <a:rPr lang="en-US" sz="1800" dirty="0"/>
              <a:t>  Many of those good actors are commercial entities. Many of those commercial entities have lawyers.</a:t>
            </a:r>
          </a:p>
          <a:p>
            <a:endParaRPr lang="en-US" sz="1800" dirty="0"/>
          </a:p>
          <a:p>
            <a:r>
              <a:rPr lang="en-US" sz="1800" dirty="0"/>
              <a:t>Other honeypot projects are passive: they respond to </a:t>
            </a:r>
            <a:r>
              <a:rPr lang="en-US" sz="1800" u="sng" dirty="0"/>
              <a:t>unsolicited inbound</a:t>
            </a:r>
            <a:r>
              <a:rPr lang="en-US" sz="1800" dirty="0"/>
              <a:t> requests, they do not technically cause/solicit traffic to be sent that would otherwise not be sent.</a:t>
            </a:r>
          </a:p>
          <a:p>
            <a:endParaRPr lang="en-US" sz="1800" dirty="0"/>
          </a:p>
          <a:p>
            <a:r>
              <a:rPr lang="en-US" sz="1800" dirty="0"/>
              <a:t>A collisions honeypot would be created with the a-priori knowledge that it would cause the sensitive information of </a:t>
            </a:r>
            <a:r>
              <a:rPr lang="en-US" sz="1800" u="sng" dirty="0"/>
              <a:t>good actors </a:t>
            </a:r>
            <a:r>
              <a:rPr lang="en-US" sz="1800" dirty="0"/>
              <a:t>to be transmitted over the Internet.   As Google </a:t>
            </a:r>
            <a:r>
              <a:rPr lang="en-US" sz="1800" dirty="0">
                <a:hlinkClick r:id="rId2"/>
              </a:rPr>
              <a:t>said</a:t>
            </a:r>
            <a:r>
              <a:rPr lang="en-US" sz="1800" dirty="0"/>
              <a:t>: </a:t>
            </a:r>
            <a:r>
              <a:rPr lang="en-US" sz="1800" i="1" dirty="0"/>
              <a:t>“Unfortunately, some protocols will send sensitive information unsolicited (e.g., </a:t>
            </a:r>
            <a:r>
              <a:rPr lang="en-US" sz="1800" i="1" dirty="0" err="1"/>
              <a:t>login.example</a:t>
            </a:r>
            <a:r>
              <a:rPr lang="en-US" sz="1800" i="1" dirty="0"/>
              <a:t>/</a:t>
            </a:r>
            <a:r>
              <a:rPr lang="en-US" sz="1800" i="1" dirty="0" err="1"/>
              <a:t>login.php?user</a:t>
            </a:r>
            <a:r>
              <a:rPr lang="en-US" sz="1800" i="1" dirty="0"/>
              <a:t>=</a:t>
            </a:r>
            <a:r>
              <a:rPr lang="en-US" sz="1800" i="1" dirty="0" err="1"/>
              <a:t>fred</a:t>
            </a:r>
            <a:r>
              <a:rPr lang="en-US" sz="1800" i="1" dirty="0"/>
              <a:t> and HTTP cookies). The honeypot will specifically not log this sort of information, but this doesn't change the fact that the information has been communicated over the Internet.”</a:t>
            </a:r>
          </a:p>
        </p:txBody>
      </p:sp>
    </p:spTree>
    <p:extLst>
      <p:ext uri="{BB962C8B-B14F-4D97-AF65-F5344CB8AC3E}">
        <p14:creationId xmlns:p14="http://schemas.microsoft.com/office/powerpoint/2010/main" val="97436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1222</Words>
  <Application>Microsoft Office PowerPoint</Application>
  <PresentationFormat>Widescreen</PresentationFormat>
  <Paragraphs>156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Controlled Interruption (aka “what we did last time”) vs. Controlled Exfiltration (aka “Honeypot”)</vt:lpstr>
      <vt:lpstr>Cost-Benefit Analysis (1)</vt:lpstr>
      <vt:lpstr>Cost-Benefit Analysis (2)</vt:lpstr>
      <vt:lpstr>Cost-Benefit Analysis (3)</vt:lpstr>
      <vt:lpstr>Cost-Benefit Analysis (4)</vt:lpstr>
      <vt:lpstr>Cost-Benefit Analysis (5)</vt:lpstr>
      <vt:lpstr>Cost-Benefit Analysis (6)</vt:lpstr>
      <vt:lpstr>Cost-Benefit Analysis (7)</vt:lpstr>
      <vt:lpstr>Yes, but there’s lots of other honeypots…</vt:lpstr>
      <vt:lpstr>Yes, but SSAC recommended a honeypot… (1)</vt:lpstr>
      <vt:lpstr>Yes, but SSAC recommended a honeypot…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Cost-Benefit Analysis (1)</dc:title>
  <dc:creator>Jeff Schmidt</dc:creator>
  <cp:lastModifiedBy>Jeff Schmidt</cp:lastModifiedBy>
  <cp:revision>13</cp:revision>
  <dcterms:created xsi:type="dcterms:W3CDTF">2022-02-17T15:02:16Z</dcterms:created>
  <dcterms:modified xsi:type="dcterms:W3CDTF">2022-02-17T21:33:57Z</dcterms:modified>
</cp:coreProperties>
</file>